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33"/>
  </p:notesMasterIdLst>
  <p:sldIdLst>
    <p:sldId id="256" r:id="rId2"/>
    <p:sldId id="258" r:id="rId3"/>
    <p:sldId id="264" r:id="rId4"/>
    <p:sldId id="307" r:id="rId5"/>
    <p:sldId id="308" r:id="rId6"/>
    <p:sldId id="280" r:id="rId7"/>
    <p:sldId id="273" r:id="rId8"/>
    <p:sldId id="309" r:id="rId9"/>
    <p:sldId id="311" r:id="rId10"/>
    <p:sldId id="312" r:id="rId11"/>
    <p:sldId id="313" r:id="rId12"/>
    <p:sldId id="314" r:id="rId13"/>
    <p:sldId id="315" r:id="rId14"/>
    <p:sldId id="316" r:id="rId15"/>
    <p:sldId id="318" r:id="rId16"/>
    <p:sldId id="319" r:id="rId17"/>
    <p:sldId id="320" r:id="rId18"/>
    <p:sldId id="321" r:id="rId19"/>
    <p:sldId id="322" r:id="rId20"/>
    <p:sldId id="323" r:id="rId21"/>
    <p:sldId id="324" r:id="rId22"/>
    <p:sldId id="325" r:id="rId23"/>
    <p:sldId id="326" r:id="rId24"/>
    <p:sldId id="329" r:id="rId25"/>
    <p:sldId id="330" r:id="rId26"/>
    <p:sldId id="331" r:id="rId27"/>
    <p:sldId id="332" r:id="rId28"/>
    <p:sldId id="327" r:id="rId29"/>
    <p:sldId id="328" r:id="rId30"/>
    <p:sldId id="333" r:id="rId31"/>
    <p:sldId id="286" r:id="rId32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34"/>
    </p:embeddedFont>
    <p:embeddedFont>
      <p:font typeface="Montserrat Black" panose="00000A00000000000000" pitchFamily="2" charset="0"/>
      <p:bold r:id="rId35"/>
      <p:boldItalic r:id="rId36"/>
    </p:embeddedFont>
    <p:embeddedFont>
      <p:font typeface="Montserrat ExtraBold" panose="00000900000000000000" pitchFamily="2" charset="0"/>
      <p:bold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C7276FC-6613-4EA9-8C20-D5E14752F50A}">
  <a:tblStyle styleId="{6C7276FC-6613-4EA9-8C20-D5E14752F50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8.fntdata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0cc69f562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0cc69f562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2991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d371cb7ea_0_1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0d371cb7ea_0_1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5285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0d371cb7ea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0d371cb7ea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5938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0d371cb7ea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0d371cb7ea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345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10d371cb7ea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0" name="Google Shape;500;g10d371cb7ea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73062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g10d371cb7ea_0_1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8" name="Google Shape;978;g10d371cb7ea_0_1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10cc69f562b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10cc69f562b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488402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67679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Google Shape;823;g10d371cb7ea_0_7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" name="Google Shape;824;g10d371cb7ea_0_7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g10d371cb7ea_0_1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" name="Google Shape;548;g10d371cb7ea_0_1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0180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10d371cb7e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10d371cb7e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94307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09750" y="1528371"/>
            <a:ext cx="3862200" cy="15729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8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09750" y="3831425"/>
            <a:ext cx="32115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4018381" y="4419025"/>
            <a:ext cx="701744" cy="188100"/>
            <a:chOff x="3956031" y="4419025"/>
            <a:chExt cx="701744" cy="188100"/>
          </a:xfrm>
        </p:grpSpPr>
        <p:sp>
          <p:nvSpPr>
            <p:cNvPr id="14" name="Google Shape;14;p2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6" name="Google Shape;46;p6"/>
          <p:cNvGrpSpPr/>
          <p:nvPr/>
        </p:nvGrpSpPr>
        <p:grpSpPr>
          <a:xfrm>
            <a:off x="4221081" y="4418963"/>
            <a:ext cx="701744" cy="188100"/>
            <a:chOff x="3956031" y="4419025"/>
            <a:chExt cx="701744" cy="188100"/>
          </a:xfrm>
        </p:grpSpPr>
        <p:sp>
          <p:nvSpPr>
            <p:cNvPr id="47" name="Google Shape;47;p6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>
            <a:spLocks noGrp="1"/>
          </p:cNvSpPr>
          <p:nvPr>
            <p:ph type="title"/>
          </p:nvPr>
        </p:nvSpPr>
        <p:spPr>
          <a:xfrm>
            <a:off x="2380450" y="469775"/>
            <a:ext cx="43830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1"/>
          </p:nvPr>
        </p:nvSpPr>
        <p:spPr>
          <a:xfrm>
            <a:off x="2380425" y="1659875"/>
            <a:ext cx="43830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53" name="Google Shape;53;p7"/>
          <p:cNvGrpSpPr/>
          <p:nvPr/>
        </p:nvGrpSpPr>
        <p:grpSpPr>
          <a:xfrm>
            <a:off x="4221128" y="4418963"/>
            <a:ext cx="701744" cy="188100"/>
            <a:chOff x="3956031" y="4419025"/>
            <a:chExt cx="701744" cy="188100"/>
          </a:xfrm>
        </p:grpSpPr>
        <p:sp>
          <p:nvSpPr>
            <p:cNvPr id="54" name="Google Shape;54;p7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7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7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1"/>
          </p:nvPr>
        </p:nvSpPr>
        <p:spPr>
          <a:xfrm>
            <a:off x="2211150" y="1693800"/>
            <a:ext cx="21357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18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"/>
          </p:nvPr>
        </p:nvSpPr>
        <p:spPr>
          <a:xfrm>
            <a:off x="5994025" y="1693800"/>
            <a:ext cx="21357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18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3"/>
          </p:nvPr>
        </p:nvSpPr>
        <p:spPr>
          <a:xfrm>
            <a:off x="2211150" y="2376575"/>
            <a:ext cx="2135700" cy="47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4"/>
          </p:nvPr>
        </p:nvSpPr>
        <p:spPr>
          <a:xfrm>
            <a:off x="5994025" y="2376575"/>
            <a:ext cx="2135700" cy="47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5"/>
          </p:nvPr>
        </p:nvSpPr>
        <p:spPr>
          <a:xfrm>
            <a:off x="2211150" y="3193250"/>
            <a:ext cx="21357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18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6"/>
          </p:nvPr>
        </p:nvSpPr>
        <p:spPr>
          <a:xfrm>
            <a:off x="5994025" y="3193250"/>
            <a:ext cx="21357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18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Montserrat Black"/>
              <a:buNone/>
              <a:defRPr sz="2800"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subTitle" idx="7"/>
          </p:nvPr>
        </p:nvSpPr>
        <p:spPr>
          <a:xfrm>
            <a:off x="2211150" y="3876025"/>
            <a:ext cx="2135700" cy="47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8"/>
          </p:nvPr>
        </p:nvSpPr>
        <p:spPr>
          <a:xfrm>
            <a:off x="5994025" y="3876025"/>
            <a:ext cx="2135700" cy="477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9" hasCustomPrompt="1"/>
          </p:nvPr>
        </p:nvSpPr>
        <p:spPr>
          <a:xfrm>
            <a:off x="1099650" y="1870405"/>
            <a:ext cx="1111500" cy="5952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13" hasCustomPrompt="1"/>
          </p:nvPr>
        </p:nvSpPr>
        <p:spPr>
          <a:xfrm>
            <a:off x="1099650" y="3369855"/>
            <a:ext cx="1111500" cy="5952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14" hasCustomPrompt="1"/>
          </p:nvPr>
        </p:nvSpPr>
        <p:spPr>
          <a:xfrm>
            <a:off x="4882525" y="1870405"/>
            <a:ext cx="1111500" cy="5952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15" hasCustomPrompt="1"/>
          </p:nvPr>
        </p:nvSpPr>
        <p:spPr>
          <a:xfrm>
            <a:off x="4882525" y="3369855"/>
            <a:ext cx="1111500" cy="5952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"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4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229" name="Google Shape;229;p24"/>
          <p:cNvGrpSpPr/>
          <p:nvPr/>
        </p:nvGrpSpPr>
        <p:grpSpPr>
          <a:xfrm>
            <a:off x="4221128" y="4418963"/>
            <a:ext cx="701744" cy="188100"/>
            <a:chOff x="3956031" y="4419025"/>
            <a:chExt cx="701744" cy="188100"/>
          </a:xfrm>
        </p:grpSpPr>
        <p:sp>
          <p:nvSpPr>
            <p:cNvPr id="230" name="Google Shape;230;p24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4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4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24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9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5"/>
          <p:cNvSpPr txBox="1">
            <a:spLocks noGrp="1"/>
          </p:cNvSpPr>
          <p:nvPr>
            <p:ph type="ctrTitle"/>
          </p:nvPr>
        </p:nvSpPr>
        <p:spPr>
          <a:xfrm>
            <a:off x="4197875" y="1099300"/>
            <a:ext cx="4236300" cy="851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36" name="Google Shape;236;p25"/>
          <p:cNvSpPr txBox="1">
            <a:spLocks noGrp="1"/>
          </p:cNvSpPr>
          <p:nvPr>
            <p:ph type="subTitle" idx="1"/>
          </p:nvPr>
        </p:nvSpPr>
        <p:spPr>
          <a:xfrm>
            <a:off x="4479225" y="1951000"/>
            <a:ext cx="3954900" cy="1183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37" name="Google Shape;237;p25"/>
          <p:cNvSpPr txBox="1"/>
          <p:nvPr/>
        </p:nvSpPr>
        <p:spPr>
          <a:xfrm flipH="1">
            <a:off x="5067050" y="3792175"/>
            <a:ext cx="3367200" cy="47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CREDITS: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This presentation template was created by </a:t>
            </a:r>
            <a:r>
              <a:rPr lang="en" sz="11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lang="en" sz="1100">
                <a:latin typeface="Roboto"/>
                <a:ea typeface="Roboto"/>
                <a:cs typeface="Roboto"/>
                <a:sym typeface="Roboto"/>
              </a:rPr>
              <a:t>and includes 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icons by </a:t>
            </a:r>
            <a:r>
              <a:rPr lang="en" sz="11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, and infographics &amp; images by </a:t>
            </a:r>
            <a:r>
              <a:rPr lang="en" sz="1100" b="1">
                <a:solidFill>
                  <a:srgbClr val="000000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6"/>
          <p:cNvSpPr/>
          <p:nvPr/>
        </p:nvSpPr>
        <p:spPr>
          <a:xfrm>
            <a:off x="7953950" y="442604"/>
            <a:ext cx="480300" cy="480300"/>
          </a:xfrm>
          <a:prstGeom prst="mathMultiply">
            <a:avLst>
              <a:gd name="adj1" fmla="val 1602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0" name="Google Shape;240;p26"/>
          <p:cNvCxnSpPr/>
          <p:nvPr/>
        </p:nvCxnSpPr>
        <p:spPr>
          <a:xfrm rot="10800000">
            <a:off x="5894130" y="692554"/>
            <a:ext cx="2062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1" name="Google Shape;241;p26"/>
          <p:cNvSpPr/>
          <p:nvPr/>
        </p:nvSpPr>
        <p:spPr>
          <a:xfrm flipH="1">
            <a:off x="714305" y="442604"/>
            <a:ext cx="480300" cy="480300"/>
          </a:xfrm>
          <a:prstGeom prst="mathMultiply">
            <a:avLst>
              <a:gd name="adj1" fmla="val 1602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2" name="Google Shape;242;p26"/>
          <p:cNvCxnSpPr/>
          <p:nvPr/>
        </p:nvCxnSpPr>
        <p:spPr>
          <a:xfrm>
            <a:off x="1191925" y="692554"/>
            <a:ext cx="2062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43" name="Google Shape;243;p26"/>
          <p:cNvGrpSpPr/>
          <p:nvPr/>
        </p:nvGrpSpPr>
        <p:grpSpPr>
          <a:xfrm>
            <a:off x="4221128" y="4418963"/>
            <a:ext cx="701744" cy="188100"/>
            <a:chOff x="3956031" y="4419025"/>
            <a:chExt cx="701744" cy="188100"/>
          </a:xfrm>
        </p:grpSpPr>
        <p:sp>
          <p:nvSpPr>
            <p:cNvPr id="244" name="Google Shape;244;p26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26"/>
          <p:cNvGrpSpPr/>
          <p:nvPr/>
        </p:nvGrpSpPr>
        <p:grpSpPr>
          <a:xfrm>
            <a:off x="4221128" y="646213"/>
            <a:ext cx="701744" cy="188100"/>
            <a:chOff x="3956031" y="4419025"/>
            <a:chExt cx="701744" cy="188100"/>
          </a:xfrm>
        </p:grpSpPr>
        <p:sp>
          <p:nvSpPr>
            <p:cNvPr id="248" name="Google Shape;248;p26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6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6"/>
          <p:cNvSpPr txBox="1"/>
          <p:nvPr/>
        </p:nvSpPr>
        <p:spPr>
          <a:xfrm rot="5400000">
            <a:off x="7000300" y="2475675"/>
            <a:ext cx="32682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THEATER PLAY PITCH DECK</a:t>
            </a:r>
            <a:endParaRPr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2" name="Google Shape;252;p26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/>
        </p:nvSpPr>
        <p:spPr>
          <a:xfrm rot="-5400000" flipH="1">
            <a:off x="-1132575" y="2475850"/>
            <a:ext cx="3278100" cy="2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THEATER PLAY PITCH DECK</a:t>
            </a:r>
            <a:endParaRPr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255" name="Google Shape;255;p27"/>
          <p:cNvGrpSpPr/>
          <p:nvPr/>
        </p:nvGrpSpPr>
        <p:grpSpPr>
          <a:xfrm>
            <a:off x="4221128" y="4419025"/>
            <a:ext cx="701744" cy="188100"/>
            <a:chOff x="3956031" y="4419025"/>
            <a:chExt cx="701744" cy="188100"/>
          </a:xfrm>
        </p:grpSpPr>
        <p:sp>
          <p:nvSpPr>
            <p:cNvPr id="256" name="Google Shape;256;p27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9" name="Google Shape;259;p27"/>
          <p:cNvSpPr/>
          <p:nvPr/>
        </p:nvSpPr>
        <p:spPr>
          <a:xfrm flipH="1">
            <a:off x="4325625" y="439945"/>
            <a:ext cx="480300" cy="480300"/>
          </a:xfrm>
          <a:prstGeom prst="mathMultiply">
            <a:avLst>
              <a:gd name="adj1" fmla="val 1602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7"/>
          <p:cNvSpPr/>
          <p:nvPr/>
        </p:nvSpPr>
        <p:spPr>
          <a:xfrm>
            <a:off x="7068082" y="546819"/>
            <a:ext cx="1269279" cy="27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2 0 2 2</a:t>
            </a:r>
          </a:p>
        </p:txBody>
      </p:sp>
      <p:cxnSp>
        <p:nvCxnSpPr>
          <p:cNvPr id="261" name="Google Shape;261;p27"/>
          <p:cNvCxnSpPr/>
          <p:nvPr/>
        </p:nvCxnSpPr>
        <p:spPr>
          <a:xfrm>
            <a:off x="4877545" y="686220"/>
            <a:ext cx="1960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2" name="Google Shape;262;p27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 Black"/>
              <a:buNone/>
              <a:defRPr sz="28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9750" y="1234728"/>
            <a:ext cx="7724400" cy="337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○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■"/>
              <a:defRPr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lvl="2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lvl="3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lvl="4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lvl="5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lvl="6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lvl="7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lvl="8" algn="ctr" rtl="0">
              <a:buNone/>
              <a:defRPr sz="2500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8" r:id="rId4"/>
    <p:sldLayoutId id="2147483659" r:id="rId5"/>
    <p:sldLayoutId id="2147483670" r:id="rId6"/>
    <p:sldLayoutId id="2147483671" r:id="rId7"/>
    <p:sldLayoutId id="2147483672" r:id="rId8"/>
    <p:sldLayoutId id="2147483673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1"/>
          <p:cNvSpPr/>
          <p:nvPr/>
        </p:nvSpPr>
        <p:spPr>
          <a:xfrm>
            <a:off x="5050854" y="944441"/>
            <a:ext cx="3294300" cy="3294300"/>
          </a:xfrm>
          <a:prstGeom prst="rect">
            <a:avLst/>
          </a:prstGeom>
          <a:solidFill>
            <a:srgbClr val="FAAC0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4" name="Google Shape;274;p31"/>
          <p:cNvSpPr/>
          <p:nvPr/>
        </p:nvSpPr>
        <p:spPr>
          <a:xfrm>
            <a:off x="5103614" y="724409"/>
            <a:ext cx="3294300" cy="3882600"/>
          </a:xfrm>
          <a:prstGeom prst="parallelogram">
            <a:avLst>
              <a:gd name="adj" fmla="val 25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31"/>
          <p:cNvSpPr txBox="1">
            <a:spLocks noGrp="1"/>
          </p:cNvSpPr>
          <p:nvPr>
            <p:ph type="ctrTitle"/>
          </p:nvPr>
        </p:nvSpPr>
        <p:spPr>
          <a:xfrm>
            <a:off x="709750" y="1528371"/>
            <a:ext cx="3862200" cy="15729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it-IT" sz="3600" dirty="0">
                <a:solidFill>
                  <a:srgbClr val="FAAC0D"/>
                </a:solidFill>
              </a:rPr>
              <a:t>STAY POINT DETECTION IN A MUSEUM</a:t>
            </a:r>
          </a:p>
        </p:txBody>
      </p:sp>
      <p:sp>
        <p:nvSpPr>
          <p:cNvPr id="279" name="Google Shape;279;p31"/>
          <p:cNvSpPr/>
          <p:nvPr/>
        </p:nvSpPr>
        <p:spPr>
          <a:xfrm>
            <a:off x="800414" y="546819"/>
            <a:ext cx="1269279" cy="27245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202</a:t>
            </a:r>
            <a:r>
              <a:rPr lang="it-IT"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1 - 2022</a:t>
            </a:r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cxnSp>
        <p:nvCxnSpPr>
          <p:cNvPr id="280" name="Google Shape;280;p31"/>
          <p:cNvCxnSpPr/>
          <p:nvPr/>
        </p:nvCxnSpPr>
        <p:spPr>
          <a:xfrm rot="10800000">
            <a:off x="2299730" y="686220"/>
            <a:ext cx="1960500" cy="0"/>
          </a:xfrm>
          <a:prstGeom prst="straightConnector1">
            <a:avLst/>
          </a:prstGeom>
          <a:noFill/>
          <a:ln w="28575" cap="flat" cmpd="sng">
            <a:solidFill>
              <a:srgbClr val="FAAC0D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1" name="Google Shape;281;p31"/>
          <p:cNvSpPr/>
          <p:nvPr/>
        </p:nvSpPr>
        <p:spPr>
          <a:xfrm>
            <a:off x="800426" y="3075125"/>
            <a:ext cx="3347992" cy="7563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lang="it-IT" dirty="0" err="1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Geospatial</a:t>
            </a:r>
            <a:r>
              <a:rPr lang="it-IT" dirty="0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 Data Management </a:t>
            </a:r>
          </a:p>
          <a:p>
            <a:pPr lvl="0" algn="ctr"/>
            <a:r>
              <a:rPr lang="it-IT" dirty="0" err="1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final</a:t>
            </a:r>
            <a:r>
              <a:rPr lang="it-IT" dirty="0">
                <a:ln w="19050" cap="flat" cmpd="sng">
                  <a:solidFill>
                    <a:schemeClr val="dk2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 project</a:t>
            </a:r>
            <a:endParaRPr b="0" i="0" dirty="0"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pic>
        <p:nvPicPr>
          <p:cNvPr id="282" name="Google Shape;282;p31"/>
          <p:cNvPicPr preferRelativeResize="0"/>
          <p:nvPr/>
        </p:nvPicPr>
        <p:blipFill>
          <a:blip r:embed="rId3"/>
          <a:srcRect l="18041" r="18041"/>
          <a:stretch/>
        </p:blipFill>
        <p:spPr>
          <a:xfrm>
            <a:off x="4925480" y="536425"/>
            <a:ext cx="3294300" cy="3882600"/>
          </a:xfrm>
          <a:prstGeom prst="parallelogram">
            <a:avLst>
              <a:gd name="adj" fmla="val 25000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12" name="Google Shape;294;p33">
            <a:extLst>
              <a:ext uri="{FF2B5EF4-FFF2-40B4-BE49-F238E27FC236}">
                <a16:creationId xmlns:a16="http://schemas.microsoft.com/office/drawing/2014/main" id="{D8329968-3FAB-9F53-1213-AD57DED23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749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 - SQL</a:t>
            </a:r>
            <a:endParaRPr dirty="0"/>
          </a:p>
        </p:txBody>
      </p:sp>
      <p:cxnSp>
        <p:nvCxnSpPr>
          <p:cNvPr id="6" name="Google Shape;316;p33">
            <a:extLst>
              <a:ext uri="{FF2B5EF4-FFF2-40B4-BE49-F238E27FC236}">
                <a16:creationId xmlns:a16="http://schemas.microsoft.com/office/drawing/2014/main" id="{9A87AD43-4557-8BD0-F459-71AFB8536A37}"/>
              </a:ext>
            </a:extLst>
          </p:cNvPr>
          <p:cNvCxnSpPr>
            <a:cxnSpLocks/>
          </p:cNvCxnSpPr>
          <p:nvPr/>
        </p:nvCxnSpPr>
        <p:spPr>
          <a:xfrm flipH="1">
            <a:off x="5506571" y="683406"/>
            <a:ext cx="2450059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12AF6942-CDD3-D984-E09E-12247C5D7CE4}"/>
              </a:ext>
            </a:extLst>
          </p:cNvPr>
          <p:cNvSpPr txBox="1"/>
          <p:nvPr/>
        </p:nvSpPr>
        <p:spPr>
          <a:xfrm>
            <a:off x="709749" y="1335083"/>
            <a:ext cx="3339912" cy="954107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UPDATE person_57_refined</a:t>
            </a:r>
          </a:p>
          <a:p>
            <a:r>
              <a:rPr lang="en-GB" dirty="0">
                <a:latin typeface="Montserrat  "/>
              </a:rPr>
              <a:t>SET    </a:t>
            </a:r>
            <a:r>
              <a:rPr lang="en-GB" dirty="0" err="1">
                <a:latin typeface="Montserrat  "/>
              </a:rPr>
              <a:t>geom</a:t>
            </a:r>
            <a:r>
              <a:rPr lang="en-GB" dirty="0">
                <a:latin typeface="Montserrat  "/>
              </a:rPr>
              <a:t> = </a:t>
            </a:r>
            <a:r>
              <a:rPr lang="en-GB" dirty="0" err="1">
                <a:latin typeface="Montserrat  "/>
              </a:rPr>
              <a:t>c.geom</a:t>
            </a:r>
            <a:endParaRPr lang="en-GB" dirty="0">
              <a:latin typeface="Montserrat  "/>
            </a:endParaRPr>
          </a:p>
          <a:p>
            <a:r>
              <a:rPr lang="en-GB" dirty="0">
                <a:latin typeface="Montserrat  "/>
              </a:rPr>
              <a:t>FROM   closest_points_57 as c</a:t>
            </a:r>
          </a:p>
          <a:p>
            <a:r>
              <a:rPr lang="en-GB" dirty="0">
                <a:latin typeface="Montserrat  "/>
              </a:rPr>
              <a:t>WHERE  c.id = person_57_refined.id</a:t>
            </a:r>
          </a:p>
        </p:txBody>
      </p:sp>
      <p:pic>
        <p:nvPicPr>
          <p:cNvPr id="15" name="Picture 14" descr="Diagram&#10;&#10;Description automatically generated">
            <a:extLst>
              <a:ext uri="{FF2B5EF4-FFF2-40B4-BE49-F238E27FC236}">
                <a16:creationId xmlns:a16="http://schemas.microsoft.com/office/drawing/2014/main" id="{E735DF37-D01D-DBC0-C4D7-B616BD5E6C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486" b="16242"/>
          <a:stretch/>
        </p:blipFill>
        <p:spPr>
          <a:xfrm>
            <a:off x="4202205" y="1812136"/>
            <a:ext cx="4231944" cy="225262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449510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826;p55">
            <a:extLst>
              <a:ext uri="{FF2B5EF4-FFF2-40B4-BE49-F238E27FC236}">
                <a16:creationId xmlns:a16="http://schemas.microsoft.com/office/drawing/2014/main" id="{47F2C6BF-FAAC-A165-13A8-078D65E0A4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4300" y="394550"/>
            <a:ext cx="43830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ADCCD6-7C75-4DBD-C524-2D575D026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300" y="1248905"/>
            <a:ext cx="4383000" cy="2042100"/>
          </a:xfrm>
        </p:spPr>
        <p:txBody>
          <a:bodyPr/>
          <a:lstStyle/>
          <a:p>
            <a:pPr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b="1" i="1" dirty="0" err="1">
                <a:latin typeface="Montserrat" panose="00000500000000000000" pitchFamily="2" charset="0"/>
              </a:rPr>
              <a:t>timeThresh</a:t>
            </a:r>
            <a:r>
              <a:rPr lang="en-GB" dirty="0">
                <a:latin typeface="Montserrat" panose="00000500000000000000" pitchFamily="2" charset="0"/>
              </a:rPr>
              <a:t> = 30 s</a:t>
            </a:r>
          </a:p>
          <a:p>
            <a:pPr lvl="1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Trajectories data on only 10 minutes</a:t>
            </a:r>
          </a:p>
          <a:p>
            <a:pPr lvl="1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Bigger time threshold: leave out possible stay points</a:t>
            </a:r>
          </a:p>
          <a:p>
            <a:pPr lvl="1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Smaller time threshold: not meaningful, given the movement by foot</a:t>
            </a:r>
          </a:p>
          <a:p>
            <a:pPr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b="1" i="1" dirty="0" err="1">
                <a:latin typeface="Montserrat" panose="00000500000000000000" pitchFamily="2" charset="0"/>
              </a:rPr>
              <a:t>distThresh</a:t>
            </a:r>
            <a:r>
              <a:rPr lang="en-GB" dirty="0">
                <a:latin typeface="Montserrat" panose="00000500000000000000" pitchFamily="2" charset="0"/>
              </a:rPr>
              <a:t> = 1 m</a:t>
            </a:r>
          </a:p>
          <a:p>
            <a:pPr lvl="1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Museum space: table distance </a:t>
            </a:r>
          </a:p>
          <a:p>
            <a:pPr lvl="1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More exhibits on each table</a:t>
            </a:r>
          </a:p>
          <a:p>
            <a:pPr lvl="1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Bigger distance threshold: trouble understanding what exhibits are visited, confusion between exhibits of close tables</a:t>
            </a:r>
          </a:p>
        </p:txBody>
      </p:sp>
      <p:sp>
        <p:nvSpPr>
          <p:cNvPr id="568" name="Google Shape;568;p4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cxnSp>
        <p:nvCxnSpPr>
          <p:cNvPr id="50" name="Google Shape;316;p33">
            <a:extLst>
              <a:ext uri="{FF2B5EF4-FFF2-40B4-BE49-F238E27FC236}">
                <a16:creationId xmlns:a16="http://schemas.microsoft.com/office/drawing/2014/main" id="{457D9D03-7E4E-5E45-9060-973A442E992B}"/>
              </a:ext>
            </a:extLst>
          </p:cNvPr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" name="Google Shape;409;p39">
            <a:extLst>
              <a:ext uri="{FF2B5EF4-FFF2-40B4-BE49-F238E27FC236}">
                <a16:creationId xmlns:a16="http://schemas.microsoft.com/office/drawing/2014/main" id="{697541AD-482E-759F-C770-2BECDBD1AF1E}"/>
              </a:ext>
            </a:extLst>
          </p:cNvPr>
          <p:cNvSpPr txBox="1">
            <a:spLocks/>
          </p:cNvSpPr>
          <p:nvPr/>
        </p:nvSpPr>
        <p:spPr>
          <a:xfrm>
            <a:off x="712230" y="1248905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/>
            <a:endParaRPr lang="en-GB" dirty="0">
              <a:latin typeface="Montserrat" panose="00000500000000000000" pitchFamily="2" charset="0"/>
            </a:endParaRPr>
          </a:p>
        </p:txBody>
      </p:sp>
      <p:sp>
        <p:nvSpPr>
          <p:cNvPr id="29" name="Google Shape;409;p39">
            <a:extLst>
              <a:ext uri="{FF2B5EF4-FFF2-40B4-BE49-F238E27FC236}">
                <a16:creationId xmlns:a16="http://schemas.microsoft.com/office/drawing/2014/main" id="{4E2B50FE-0497-097E-FA57-AB9BDF313F40}"/>
              </a:ext>
            </a:extLst>
          </p:cNvPr>
          <p:cNvSpPr txBox="1">
            <a:spLocks/>
          </p:cNvSpPr>
          <p:nvPr/>
        </p:nvSpPr>
        <p:spPr>
          <a:xfrm>
            <a:off x="864630" y="1401305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/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C8DDC1EE-8465-195B-6ECC-0628FC69AF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3304" y="790832"/>
            <a:ext cx="2463326" cy="3561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773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RESULTS</a:t>
            </a:r>
          </a:p>
        </p:txBody>
      </p:sp>
      <p:cxnSp>
        <p:nvCxnSpPr>
          <p:cNvPr id="5" name="Google Shape;316;p33">
            <a:extLst>
              <a:ext uri="{FF2B5EF4-FFF2-40B4-BE49-F238E27FC236}">
                <a16:creationId xmlns:a16="http://schemas.microsoft.com/office/drawing/2014/main" id="{BF2E36A0-B3B1-EF97-00F9-A6F506DDA821}"/>
              </a:ext>
            </a:extLst>
          </p:cNvPr>
          <p:cNvCxnSpPr>
            <a:cxnSpLocks/>
          </p:cNvCxnSpPr>
          <p:nvPr/>
        </p:nvCxnSpPr>
        <p:spPr>
          <a:xfrm flipH="1">
            <a:off x="4693024" y="683406"/>
            <a:ext cx="326360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8724CDE-3784-63F2-9230-0256B08504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8" t="10906" r="2571" b="15720"/>
          <a:stretch/>
        </p:blipFill>
        <p:spPr>
          <a:xfrm>
            <a:off x="709750" y="1248905"/>
            <a:ext cx="5284695" cy="2862552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216648" y="1248905"/>
            <a:ext cx="16225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57 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11 stay points</a:t>
            </a:r>
          </a:p>
        </p:txBody>
      </p:sp>
    </p:spTree>
    <p:extLst>
      <p:ext uri="{BB962C8B-B14F-4D97-AF65-F5344CB8AC3E}">
        <p14:creationId xmlns:p14="http://schemas.microsoft.com/office/powerpoint/2010/main" val="916207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RESULTS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216648" y="1248905"/>
            <a:ext cx="16594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13 stay points</a:t>
            </a:r>
          </a:p>
        </p:txBody>
      </p:sp>
      <p:pic>
        <p:nvPicPr>
          <p:cNvPr id="3" name="Picture 2" descr="Diagram&#10;&#10;Description automatically generated with low confidence">
            <a:extLst>
              <a:ext uri="{FF2B5EF4-FFF2-40B4-BE49-F238E27FC236}">
                <a16:creationId xmlns:a16="http://schemas.microsoft.com/office/drawing/2014/main" id="{CBC76B99-8172-20EB-20E5-05F6079B65E6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38" t="13287" r="1932" b="17255"/>
          <a:stretch/>
        </p:blipFill>
        <p:spPr>
          <a:xfrm>
            <a:off x="709750" y="1248904"/>
            <a:ext cx="52704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6" name="Google Shape;316;p33">
            <a:extLst>
              <a:ext uri="{FF2B5EF4-FFF2-40B4-BE49-F238E27FC236}">
                <a16:creationId xmlns:a16="http://schemas.microsoft.com/office/drawing/2014/main" id="{1FC8E827-E492-9C30-9C1D-660A255E928B}"/>
              </a:ext>
            </a:extLst>
          </p:cNvPr>
          <p:cNvCxnSpPr>
            <a:cxnSpLocks/>
          </p:cNvCxnSpPr>
          <p:nvPr/>
        </p:nvCxnSpPr>
        <p:spPr>
          <a:xfrm flipH="1">
            <a:off x="4693024" y="683406"/>
            <a:ext cx="326360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505519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RESULTS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216648" y="1248905"/>
            <a:ext cx="16610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68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12 stay points</a:t>
            </a:r>
          </a:p>
        </p:txBody>
      </p:sp>
      <p:pic>
        <p:nvPicPr>
          <p:cNvPr id="6" name="Picture 5" descr="A picture containing diagram&#10;&#10;Description automatically generated">
            <a:extLst>
              <a:ext uri="{FF2B5EF4-FFF2-40B4-BE49-F238E27FC236}">
                <a16:creationId xmlns:a16="http://schemas.microsoft.com/office/drawing/2014/main" id="{889EC24B-E671-A843-1631-F84F290224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08" t="9326" r="2107" b="16191"/>
          <a:stretch/>
        </p:blipFill>
        <p:spPr>
          <a:xfrm>
            <a:off x="709750" y="1248905"/>
            <a:ext cx="5292000" cy="292219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cxnSp>
        <p:nvCxnSpPr>
          <p:cNvPr id="7" name="Google Shape;316;p33">
            <a:extLst>
              <a:ext uri="{FF2B5EF4-FFF2-40B4-BE49-F238E27FC236}">
                <a16:creationId xmlns:a16="http://schemas.microsoft.com/office/drawing/2014/main" id="{C74A6801-DC5C-E8DF-1A57-F9A2F9244E50}"/>
              </a:ext>
            </a:extLst>
          </p:cNvPr>
          <p:cNvCxnSpPr>
            <a:cxnSpLocks/>
          </p:cNvCxnSpPr>
          <p:nvPr/>
        </p:nvCxnSpPr>
        <p:spPr>
          <a:xfrm flipH="1">
            <a:off x="4693024" y="683406"/>
            <a:ext cx="326360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92175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FURTHER EXPERIMENTS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110514" y="1248905"/>
            <a:ext cx="235386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57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without pre-processing (points in red)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 pre-processing (points in green)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7 stay points in red</a:t>
            </a:r>
          </a:p>
          <a:p>
            <a:pPr marL="285750" indent="-285750"/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/>
            <a:endParaRPr lang="en-GB" dirty="0">
              <a:latin typeface="Montserrat" panose="00000500000000000000" pitchFamily="2" charset="0"/>
            </a:endParaRPr>
          </a:p>
          <a:p>
            <a:pPr marL="285750" indent="-285750"/>
            <a:endParaRPr lang="en-GB" dirty="0">
              <a:latin typeface="Montserrat" panose="00000500000000000000" pitchFamily="2" charset="0"/>
            </a:endParaRPr>
          </a:p>
        </p:txBody>
      </p:sp>
      <p:cxnSp>
        <p:nvCxnSpPr>
          <p:cNvPr id="7" name="Google Shape;316;p33">
            <a:extLst>
              <a:ext uri="{FF2B5EF4-FFF2-40B4-BE49-F238E27FC236}">
                <a16:creationId xmlns:a16="http://schemas.microsoft.com/office/drawing/2014/main" id="{01B22298-15D5-FE87-8FD1-EC31302B0997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645" y="1248905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017037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FURTHER EXPERIMENTS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110514" y="1248905"/>
            <a:ext cx="235386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without pre-processing (points in red)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 pre-processing (points in green)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7 stay points in red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cxnSp>
        <p:nvCxnSpPr>
          <p:cNvPr id="7" name="Google Shape;316;p33">
            <a:extLst>
              <a:ext uri="{FF2B5EF4-FFF2-40B4-BE49-F238E27FC236}">
                <a16:creationId xmlns:a16="http://schemas.microsoft.com/office/drawing/2014/main" id="{01B22298-15D5-FE87-8FD1-EC31302B0997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33" b="12233"/>
          <a:stretch/>
        </p:blipFill>
        <p:spPr>
          <a:xfrm>
            <a:off x="709645" y="1248905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090882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AD2688-A666-E6DA-C707-715FD208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GB" dirty="0"/>
              <a:t>FURTHER EXPERIMENTS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110514" y="1248905"/>
            <a:ext cx="235386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68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without pre-processing (points in red)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Algorithm execution with pre-processing (points in green)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12 stay points in red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cxnSp>
        <p:nvCxnSpPr>
          <p:cNvPr id="7" name="Google Shape;316;p33">
            <a:extLst>
              <a:ext uri="{FF2B5EF4-FFF2-40B4-BE49-F238E27FC236}">
                <a16:creationId xmlns:a16="http://schemas.microsoft.com/office/drawing/2014/main" id="{01B22298-15D5-FE87-8FD1-EC31302B0997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2233" b="12233"/>
          <a:stretch/>
        </p:blipFill>
        <p:spPr>
          <a:xfrm>
            <a:off x="709645" y="1248905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4398322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F654-F5D8-5795-3DD6-8BBF7D38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AABEF-EF29-44D4-6E52-176CAEFA1F72}"/>
              </a:ext>
            </a:extLst>
          </p:cNvPr>
          <p:cNvSpPr txBox="1"/>
          <p:nvPr/>
        </p:nvSpPr>
        <p:spPr>
          <a:xfrm>
            <a:off x="709750" y="1267844"/>
            <a:ext cx="725133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Some points overlap</a:t>
            </a:r>
          </a:p>
          <a:p>
            <a:pPr marL="285750" lvl="3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Other points are very similar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Pre-processing has not corrupted original data and has kept their information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Gives more credibility to the results </a:t>
            </a:r>
          </a:p>
        </p:txBody>
      </p:sp>
      <p:cxnSp>
        <p:nvCxnSpPr>
          <p:cNvPr id="5" name="Google Shape;316;p33">
            <a:extLst>
              <a:ext uri="{FF2B5EF4-FFF2-40B4-BE49-F238E27FC236}">
                <a16:creationId xmlns:a16="http://schemas.microsoft.com/office/drawing/2014/main" id="{B627EFE4-E1D1-924A-D1FD-1CCE754EBEFD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9480326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4F654-F5D8-5795-3DD6-8BBF7D387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1AABEF-EF29-44D4-6E52-176CAEFA1F72}"/>
              </a:ext>
            </a:extLst>
          </p:cNvPr>
          <p:cNvSpPr txBox="1"/>
          <p:nvPr/>
        </p:nvSpPr>
        <p:spPr>
          <a:xfrm>
            <a:off x="709750" y="1601673"/>
            <a:ext cx="725133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 err="1">
                <a:latin typeface="Montserrat" panose="00000500000000000000" pitchFamily="2" charset="0"/>
              </a:rPr>
              <a:t>Exhibits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that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captured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visitors</a:t>
            </a:r>
            <a:r>
              <a:rPr lang="it-IT" dirty="0">
                <a:latin typeface="Montserrat" panose="00000500000000000000" pitchFamily="2" charset="0"/>
              </a:rPr>
              <a:t>’ </a:t>
            </a:r>
            <a:r>
              <a:rPr lang="it-IT" dirty="0" err="1">
                <a:latin typeface="Montserrat" panose="00000500000000000000" pitchFamily="2" charset="0"/>
              </a:rPr>
              <a:t>interest</a:t>
            </a:r>
            <a:r>
              <a:rPr lang="it-IT" dirty="0">
                <a:latin typeface="Montserrat" panose="00000500000000000000" pitchFamily="2" charset="0"/>
              </a:rPr>
              <a:t>: </a:t>
            </a:r>
            <a:r>
              <a:rPr lang="it-IT" dirty="0" err="1">
                <a:latin typeface="Montserrat" panose="00000500000000000000" pitchFamily="2" charset="0"/>
              </a:rPr>
              <a:t>less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than</a:t>
            </a:r>
            <a:r>
              <a:rPr lang="it-IT" dirty="0">
                <a:latin typeface="Montserrat" panose="00000500000000000000" pitchFamily="2" charset="0"/>
              </a:rPr>
              <a:t> 1 m distance </a:t>
            </a:r>
            <a:r>
              <a:rPr lang="it-IT" dirty="0" err="1">
                <a:latin typeface="Montserrat" panose="00000500000000000000" pitchFamily="2" charset="0"/>
              </a:rPr>
              <a:t>between</a:t>
            </a:r>
            <a:r>
              <a:rPr lang="it-IT" dirty="0">
                <a:latin typeface="Montserrat" panose="00000500000000000000" pitchFamily="2" charset="0"/>
              </a:rPr>
              <a:t> stay points and </a:t>
            </a:r>
            <a:r>
              <a:rPr lang="it-IT" dirty="0" err="1">
                <a:latin typeface="Montserrat" panose="00000500000000000000" pitchFamily="2" charset="0"/>
              </a:rPr>
              <a:t>closest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exhibits</a:t>
            </a:r>
            <a:r>
              <a:rPr lang="it-IT" dirty="0">
                <a:latin typeface="Montserrat" panose="00000500000000000000" pitchFamily="2" charset="0"/>
              </a:rPr>
              <a:t> </a:t>
            </a:r>
          </a:p>
        </p:txBody>
      </p:sp>
      <p:cxnSp>
        <p:nvCxnSpPr>
          <p:cNvPr id="5" name="Google Shape;316;p33">
            <a:extLst>
              <a:ext uri="{FF2B5EF4-FFF2-40B4-BE49-F238E27FC236}">
                <a16:creationId xmlns:a16="http://schemas.microsoft.com/office/drawing/2014/main" id="{B627EFE4-E1D1-924A-D1FD-1CCE754EBEF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B138FA55-76F2-0524-9A9B-5B90C8C8F2FC}"/>
              </a:ext>
            </a:extLst>
          </p:cNvPr>
          <p:cNvSpPr txBox="1"/>
          <p:nvPr/>
        </p:nvSpPr>
        <p:spPr>
          <a:xfrm>
            <a:off x="1012736" y="2272321"/>
            <a:ext cx="6948350" cy="2031325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SELECT p.id, 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 AS p, </a:t>
            </a:r>
            <a:r>
              <a:rPr lang="en-GB" dirty="0" err="1">
                <a:latin typeface="Montserrat  "/>
              </a:rPr>
              <a:t>p.arrivtime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p.leavetime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e.geom</a:t>
            </a:r>
            <a:r>
              <a:rPr lang="en-GB" dirty="0">
                <a:latin typeface="Montserrat  "/>
              </a:rPr>
              <a:t> AS </a:t>
            </a:r>
            <a:r>
              <a:rPr lang="en-GB" dirty="0" err="1">
                <a:latin typeface="Montserrat  "/>
              </a:rPr>
              <a:t>geom</a:t>
            </a:r>
            <a:endParaRPr lang="en-GB" dirty="0">
              <a:latin typeface="Montserrat  "/>
            </a:endParaRPr>
          </a:p>
          <a:p>
            <a:r>
              <a:rPr lang="en-GB" dirty="0">
                <a:latin typeface="Montserrat  "/>
              </a:rPr>
              <a:t>FROM </a:t>
            </a:r>
            <a:r>
              <a:rPr lang="en-GB" dirty="0" err="1">
                <a:latin typeface="Montserrat  "/>
              </a:rPr>
              <a:t>exhibits_on_tables</a:t>
            </a:r>
            <a:r>
              <a:rPr lang="en-GB" dirty="0">
                <a:latin typeface="Montserrat  "/>
              </a:rPr>
              <a:t> AS e, ( </a:t>
            </a:r>
          </a:p>
          <a:p>
            <a:r>
              <a:rPr lang="en-GB" dirty="0">
                <a:latin typeface="Montserrat  "/>
              </a:rPr>
              <a:t>	SELECT 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, MIN(ST_DISTANCE(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e.geom</a:t>
            </a:r>
            <a:r>
              <a:rPr lang="en-GB" dirty="0">
                <a:latin typeface="Montserrat  "/>
              </a:rPr>
              <a:t>)) AS </a:t>
            </a:r>
            <a:r>
              <a:rPr lang="en-GB" dirty="0" err="1">
                <a:latin typeface="Montserrat  "/>
              </a:rPr>
              <a:t>minDist</a:t>
            </a:r>
            <a:r>
              <a:rPr lang="en-GB" dirty="0">
                <a:latin typeface="Montserrat  "/>
              </a:rPr>
              <a:t>    	FROM stay_points_57 as p, </a:t>
            </a:r>
            <a:r>
              <a:rPr lang="en-GB" dirty="0" err="1">
                <a:latin typeface="Montserrat  "/>
              </a:rPr>
              <a:t>exhibits_on_tables</a:t>
            </a:r>
            <a:r>
              <a:rPr lang="en-GB" dirty="0">
                <a:latin typeface="Montserrat  "/>
              </a:rPr>
              <a:t> as e    </a:t>
            </a:r>
          </a:p>
          <a:p>
            <a:r>
              <a:rPr lang="en-GB" dirty="0">
                <a:latin typeface="Montserrat  "/>
              </a:rPr>
              <a:t>	GROUP BY 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) AS </a:t>
            </a:r>
            <a:r>
              <a:rPr lang="en-GB" dirty="0" err="1">
                <a:latin typeface="Montserrat  "/>
              </a:rPr>
              <a:t>i</a:t>
            </a:r>
            <a:r>
              <a:rPr lang="en-GB" dirty="0">
                <a:latin typeface="Montserrat  "/>
              </a:rPr>
              <a:t> </a:t>
            </a:r>
          </a:p>
          <a:p>
            <a:r>
              <a:rPr lang="en-GB" dirty="0">
                <a:latin typeface="Montserrat  "/>
              </a:rPr>
              <a:t>JOIN stay_points_57 AS p </a:t>
            </a:r>
          </a:p>
          <a:p>
            <a:r>
              <a:rPr lang="en-GB" dirty="0">
                <a:latin typeface="Montserrat  "/>
              </a:rPr>
              <a:t>ON 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 = </a:t>
            </a:r>
            <a:r>
              <a:rPr lang="en-GB" dirty="0" err="1">
                <a:latin typeface="Montserrat  "/>
              </a:rPr>
              <a:t>i.geom</a:t>
            </a:r>
            <a:endParaRPr lang="en-GB" dirty="0">
              <a:latin typeface="Montserrat  "/>
            </a:endParaRPr>
          </a:p>
          <a:p>
            <a:r>
              <a:rPr lang="en-GB" dirty="0">
                <a:latin typeface="Montserrat  "/>
              </a:rPr>
              <a:t>WHERE ST_DISTANCE(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e.geom</a:t>
            </a:r>
            <a:r>
              <a:rPr lang="en-GB" dirty="0">
                <a:latin typeface="Montserrat  "/>
              </a:rPr>
              <a:t>) = </a:t>
            </a:r>
            <a:r>
              <a:rPr lang="en-GB" dirty="0" err="1">
                <a:latin typeface="Montserrat  "/>
              </a:rPr>
              <a:t>i.minDist</a:t>
            </a:r>
            <a:r>
              <a:rPr lang="en-GB" dirty="0">
                <a:latin typeface="Montserrat  "/>
              </a:rPr>
              <a:t> </a:t>
            </a:r>
          </a:p>
          <a:p>
            <a:r>
              <a:rPr lang="en-GB" dirty="0">
                <a:latin typeface="Montserrat  "/>
              </a:rPr>
              <a:t>	AND ST_DISTANCE(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e.geom</a:t>
            </a:r>
            <a:r>
              <a:rPr lang="en-GB" dirty="0">
                <a:latin typeface="Montserrat  "/>
              </a:rPr>
              <a:t>) &lt; 1)</a:t>
            </a:r>
          </a:p>
        </p:txBody>
      </p:sp>
    </p:spTree>
    <p:extLst>
      <p:ext uri="{BB962C8B-B14F-4D97-AF65-F5344CB8AC3E}">
        <p14:creationId xmlns:p14="http://schemas.microsoft.com/office/powerpoint/2010/main" val="2260438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3"/>
          <p:cNvSpPr txBox="1">
            <a:spLocks noGrp="1"/>
          </p:cNvSpPr>
          <p:nvPr>
            <p:ph type="title"/>
          </p:nvPr>
        </p:nvSpPr>
        <p:spPr>
          <a:xfrm>
            <a:off x="709749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95" name="Google Shape;295;p33"/>
          <p:cNvSpPr txBox="1">
            <a:spLocks noGrp="1"/>
          </p:cNvSpPr>
          <p:nvPr>
            <p:ph type="subTitle" idx="1"/>
          </p:nvPr>
        </p:nvSpPr>
        <p:spPr>
          <a:xfrm>
            <a:off x="1777497" y="1290601"/>
            <a:ext cx="2323856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/>
              <a:t>PROBLEM TO SOLVE</a:t>
            </a:r>
          </a:p>
        </p:txBody>
      </p:sp>
      <p:sp>
        <p:nvSpPr>
          <p:cNvPr id="296" name="Google Shape;296;p33"/>
          <p:cNvSpPr txBox="1">
            <a:spLocks noGrp="1"/>
          </p:cNvSpPr>
          <p:nvPr>
            <p:ph type="subTitle" idx="2"/>
          </p:nvPr>
        </p:nvSpPr>
        <p:spPr>
          <a:xfrm>
            <a:off x="1777497" y="1984995"/>
            <a:ext cx="2135700" cy="595200"/>
          </a:xfrm>
          <a:prstGeom prst="rect">
            <a:avLst/>
          </a:prstGeom>
        </p:spPr>
        <p:txBody>
          <a:bodyPr spcFirstLastPara="1" wrap="square" lIns="91425" tIns="0" rIns="228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DATASET</a:t>
            </a:r>
            <a:endParaRPr sz="1400" dirty="0"/>
          </a:p>
        </p:txBody>
      </p:sp>
      <p:sp>
        <p:nvSpPr>
          <p:cNvPr id="299" name="Google Shape;299;p33"/>
          <p:cNvSpPr txBox="1">
            <a:spLocks noGrp="1"/>
          </p:cNvSpPr>
          <p:nvPr>
            <p:ph type="subTitle" idx="5"/>
          </p:nvPr>
        </p:nvSpPr>
        <p:spPr>
          <a:xfrm>
            <a:off x="1777497" y="2679290"/>
            <a:ext cx="3105028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IMPLEMENTATION &amp; RESULTS</a:t>
            </a:r>
            <a:endParaRPr sz="1400" dirty="0"/>
          </a:p>
        </p:txBody>
      </p:sp>
      <p:sp>
        <p:nvSpPr>
          <p:cNvPr id="300" name="Google Shape;300;p33"/>
          <p:cNvSpPr txBox="1">
            <a:spLocks noGrp="1"/>
          </p:cNvSpPr>
          <p:nvPr>
            <p:ph type="subTitle" idx="6"/>
          </p:nvPr>
        </p:nvSpPr>
        <p:spPr>
          <a:xfrm>
            <a:off x="1777497" y="3373585"/>
            <a:ext cx="2135700" cy="595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EXPERIMENTS</a:t>
            </a:r>
            <a:endParaRPr sz="1400" dirty="0"/>
          </a:p>
        </p:txBody>
      </p:sp>
      <p:sp>
        <p:nvSpPr>
          <p:cNvPr id="305" name="Google Shape;305;p33"/>
          <p:cNvSpPr txBox="1">
            <a:spLocks noGrp="1"/>
          </p:cNvSpPr>
          <p:nvPr>
            <p:ph type="title" idx="14"/>
          </p:nvPr>
        </p:nvSpPr>
        <p:spPr>
          <a:xfrm>
            <a:off x="4882525" y="1870405"/>
            <a:ext cx="1111500" cy="595200"/>
          </a:xfrm>
          <a:prstGeom prst="rect">
            <a:avLst/>
          </a:prstGeom>
        </p:spPr>
        <p:txBody>
          <a:bodyPr spcFirstLastPara="1" wrap="square" lIns="91425" tIns="0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02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307" name="Google Shape;307;p33"/>
          <p:cNvSpPr/>
          <p:nvPr/>
        </p:nvSpPr>
        <p:spPr>
          <a:xfrm>
            <a:off x="878724" y="1290601"/>
            <a:ext cx="441851" cy="370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01</a:t>
            </a:r>
          </a:p>
        </p:txBody>
      </p:sp>
      <p:cxnSp>
        <p:nvCxnSpPr>
          <p:cNvPr id="312" name="Google Shape;312;p33"/>
          <p:cNvCxnSpPr/>
          <p:nvPr/>
        </p:nvCxnSpPr>
        <p:spPr>
          <a:xfrm rot="10800000">
            <a:off x="709750" y="2547987"/>
            <a:ext cx="766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3"/>
          <p:cNvCxnSpPr/>
          <p:nvPr/>
        </p:nvCxnSpPr>
        <p:spPr>
          <a:xfrm rot="10800000">
            <a:off x="709750" y="1822249"/>
            <a:ext cx="766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3"/>
          <p:cNvCxnSpPr/>
          <p:nvPr/>
        </p:nvCxnSpPr>
        <p:spPr>
          <a:xfrm rot="10800000">
            <a:off x="709749" y="3201905"/>
            <a:ext cx="766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6" name="Google Shape;316;p33"/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" name="Google Shape;307;p33">
            <a:extLst>
              <a:ext uri="{FF2B5EF4-FFF2-40B4-BE49-F238E27FC236}">
                <a16:creationId xmlns:a16="http://schemas.microsoft.com/office/drawing/2014/main" id="{55DAFEE0-3E20-CF40-FF92-4DB7D897A870}"/>
              </a:ext>
            </a:extLst>
          </p:cNvPr>
          <p:cNvSpPr/>
          <p:nvPr/>
        </p:nvSpPr>
        <p:spPr>
          <a:xfrm>
            <a:off x="878722" y="1988944"/>
            <a:ext cx="441851" cy="370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0</a:t>
            </a:r>
            <a:r>
              <a:rPr lang="it-IT"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2</a:t>
            </a:r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sp>
        <p:nvSpPr>
          <p:cNvPr id="34" name="Google Shape;307;p33">
            <a:extLst>
              <a:ext uri="{FF2B5EF4-FFF2-40B4-BE49-F238E27FC236}">
                <a16:creationId xmlns:a16="http://schemas.microsoft.com/office/drawing/2014/main" id="{CAC9F16F-990C-FDAB-B423-0289089954EB}"/>
              </a:ext>
            </a:extLst>
          </p:cNvPr>
          <p:cNvSpPr/>
          <p:nvPr/>
        </p:nvSpPr>
        <p:spPr>
          <a:xfrm>
            <a:off x="878721" y="2676701"/>
            <a:ext cx="441851" cy="370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0</a:t>
            </a:r>
            <a:r>
              <a:rPr lang="it-IT"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3</a:t>
            </a:r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sp>
        <p:nvSpPr>
          <p:cNvPr id="35" name="Google Shape;307;p33">
            <a:extLst>
              <a:ext uri="{FF2B5EF4-FFF2-40B4-BE49-F238E27FC236}">
                <a16:creationId xmlns:a16="http://schemas.microsoft.com/office/drawing/2014/main" id="{86759D1D-703A-6932-1AAD-A927F5F85E7A}"/>
              </a:ext>
            </a:extLst>
          </p:cNvPr>
          <p:cNvSpPr/>
          <p:nvPr/>
        </p:nvSpPr>
        <p:spPr>
          <a:xfrm>
            <a:off x="878720" y="3366551"/>
            <a:ext cx="441851" cy="370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0</a:t>
            </a:r>
            <a:r>
              <a:rPr lang="it-IT"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4</a:t>
            </a:r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sp>
        <p:nvSpPr>
          <p:cNvPr id="36" name="Google Shape;307;p33">
            <a:extLst>
              <a:ext uri="{FF2B5EF4-FFF2-40B4-BE49-F238E27FC236}">
                <a16:creationId xmlns:a16="http://schemas.microsoft.com/office/drawing/2014/main" id="{3D994756-2F72-EDD9-F800-38AB20A10EA7}"/>
              </a:ext>
            </a:extLst>
          </p:cNvPr>
          <p:cNvSpPr/>
          <p:nvPr/>
        </p:nvSpPr>
        <p:spPr>
          <a:xfrm>
            <a:off x="878719" y="4058780"/>
            <a:ext cx="441851" cy="37054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0</a:t>
            </a:r>
            <a:r>
              <a:rPr lang="it-IT" b="0" i="0" dirty="0">
                <a:ln w="19050" cap="flat" cmpd="sng">
                  <a:solidFill>
                    <a:schemeClr val="lt1"/>
                  </a:solidFill>
                  <a:prstDash val="solid"/>
                  <a:round/>
                  <a:headEnd type="none" w="sm" len="sm"/>
                  <a:tailEnd type="none" w="sm" len="sm"/>
                </a:ln>
                <a:noFill/>
                <a:latin typeface="Montserrat;900"/>
              </a:rPr>
              <a:t>5</a:t>
            </a:r>
            <a:endParaRPr b="0" i="0" dirty="0"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  <a:noFill/>
              <a:latin typeface="Montserrat;900"/>
            </a:endParaRPr>
          </a:p>
        </p:txBody>
      </p:sp>
      <p:sp>
        <p:nvSpPr>
          <p:cNvPr id="41" name="Google Shape;299;p33">
            <a:extLst>
              <a:ext uri="{FF2B5EF4-FFF2-40B4-BE49-F238E27FC236}">
                <a16:creationId xmlns:a16="http://schemas.microsoft.com/office/drawing/2014/main" id="{02FE8D3A-3080-E54E-2319-56DED0705667}"/>
              </a:ext>
            </a:extLst>
          </p:cNvPr>
          <p:cNvSpPr txBox="1">
            <a:spLocks/>
          </p:cNvSpPr>
          <p:nvPr/>
        </p:nvSpPr>
        <p:spPr>
          <a:xfrm>
            <a:off x="1777496" y="4069641"/>
            <a:ext cx="3850097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1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Black"/>
              <a:buNone/>
              <a:defRPr sz="28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pPr marL="0" indent="0"/>
            <a:r>
              <a:rPr lang="it-IT" sz="1400" dirty="0"/>
              <a:t>IDENTIFICATION OF VISITED EXHIBITS</a:t>
            </a:r>
          </a:p>
        </p:txBody>
      </p:sp>
      <p:cxnSp>
        <p:nvCxnSpPr>
          <p:cNvPr id="42" name="Google Shape;314;p33">
            <a:extLst>
              <a:ext uri="{FF2B5EF4-FFF2-40B4-BE49-F238E27FC236}">
                <a16:creationId xmlns:a16="http://schemas.microsoft.com/office/drawing/2014/main" id="{1C83D032-8E23-BEE2-0A49-A471F9E24AC1}"/>
              </a:ext>
            </a:extLst>
          </p:cNvPr>
          <p:cNvCxnSpPr/>
          <p:nvPr/>
        </p:nvCxnSpPr>
        <p:spPr>
          <a:xfrm rot="10800000">
            <a:off x="710266" y="3923978"/>
            <a:ext cx="766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57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Exhibits 3, 10, 13, 19, 29, 30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016137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Exhibits 3, 10, 11, 13, 19, 30, 31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842010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68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Exhibits 3, 10, 11, 13, 19, 31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049970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SUMMARY</a:t>
            </a:r>
            <a:endParaRPr dirty="0"/>
          </a:p>
        </p:txBody>
      </p:sp>
      <p:cxnSp>
        <p:nvCxnSpPr>
          <p:cNvPr id="504" name="Google Shape;504;p45"/>
          <p:cNvCxnSpPr>
            <a:cxnSpLocks/>
          </p:cNvCxnSpPr>
          <p:nvPr/>
        </p:nvCxnSpPr>
        <p:spPr>
          <a:xfrm flipH="1">
            <a:off x="4709886" y="692825"/>
            <a:ext cx="3246744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4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aphicFrame>
        <p:nvGraphicFramePr>
          <p:cNvPr id="508" name="Google Shape;508;p45"/>
          <p:cNvGraphicFramePr/>
          <p:nvPr>
            <p:extLst>
              <p:ext uri="{D42A27DB-BD31-4B8C-83A1-F6EECF244321}">
                <p14:modId xmlns:p14="http://schemas.microsoft.com/office/powerpoint/2010/main" val="1102863465"/>
              </p:ext>
            </p:extLst>
          </p:nvPr>
        </p:nvGraphicFramePr>
        <p:xfrm>
          <a:off x="2232672" y="1375800"/>
          <a:ext cx="4678555" cy="2391900"/>
        </p:xfrm>
        <a:graphic>
          <a:graphicData uri="http://schemas.openxmlformats.org/drawingml/2006/table">
            <a:tbl>
              <a:tblPr>
                <a:noFill/>
                <a:tableStyleId>{6C7276FC-6613-4EA9-8C20-D5E14752F50A}</a:tableStyleId>
              </a:tblPr>
              <a:tblGrid>
                <a:gridCol w="22364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421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7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EXHIBITS</a:t>
                      </a:r>
                      <a:endParaRPr sz="18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 57</a:t>
                      </a:r>
                      <a:endParaRPr sz="18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dirty="0">
                          <a:latin typeface="Montserrat" panose="00000500000000000000" pitchFamily="2" charset="0"/>
                          <a:ea typeface="Roboto"/>
                          <a:cs typeface="Roboto"/>
                          <a:sym typeface="Roboto"/>
                        </a:rPr>
                        <a:t>3, 10, 13, 19, 29, 30</a:t>
                      </a:r>
                      <a:endParaRPr dirty="0">
                        <a:latin typeface="Montserrat" panose="00000500000000000000" pitchFamily="2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 67</a:t>
                      </a:r>
                      <a:endParaRPr sz="18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dirty="0">
                          <a:latin typeface="Montserrat" panose="00000500000000000000" pitchFamily="2" charset="0"/>
                          <a:ea typeface="Roboto"/>
                          <a:cs typeface="Roboto"/>
                          <a:sym typeface="Roboto"/>
                        </a:rPr>
                        <a:t>3, 10, 11, 13, 19, 30, 31</a:t>
                      </a:r>
                      <a:endParaRPr dirty="0">
                        <a:latin typeface="Montserrat" panose="00000500000000000000" pitchFamily="2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7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 68</a:t>
                      </a:r>
                      <a:endParaRPr sz="18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dirty="0">
                          <a:latin typeface="Montserrat" panose="00000500000000000000" pitchFamily="2" charset="0"/>
                          <a:ea typeface="Roboto"/>
                          <a:cs typeface="Roboto"/>
                          <a:sym typeface="Roboto"/>
                        </a:rPr>
                        <a:t>3, 10, 11, 13, 19, 31</a:t>
                      </a:r>
                      <a:endParaRPr dirty="0">
                        <a:latin typeface="Montserrat" panose="00000500000000000000" pitchFamily="2" charset="0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2687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809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1AABEF-EF29-44D4-6E52-176CAEFA1F72}"/>
              </a:ext>
            </a:extLst>
          </p:cNvPr>
          <p:cNvSpPr txBox="1"/>
          <p:nvPr/>
        </p:nvSpPr>
        <p:spPr>
          <a:xfrm>
            <a:off x="705294" y="1492815"/>
            <a:ext cx="72513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>
                <a:latin typeface="Montserrat" panose="00000500000000000000" pitchFamily="2" charset="0"/>
              </a:rPr>
              <a:t>More </a:t>
            </a:r>
            <a:r>
              <a:rPr lang="it-IT" dirty="0" err="1">
                <a:latin typeface="Montserrat" panose="00000500000000000000" pitchFamily="2" charset="0"/>
              </a:rPr>
              <a:t>than</a:t>
            </a:r>
            <a:r>
              <a:rPr lang="it-IT" dirty="0">
                <a:latin typeface="Montserrat" panose="00000500000000000000" pitchFamily="2" charset="0"/>
              </a:rPr>
              <a:t> one stay point of a </a:t>
            </a:r>
            <a:r>
              <a:rPr lang="it-IT" dirty="0" err="1">
                <a:latin typeface="Montserrat" panose="00000500000000000000" pitchFamily="2" charset="0"/>
              </a:rPr>
              <a:t>visitor</a:t>
            </a:r>
            <a:r>
              <a:rPr lang="it-IT" dirty="0">
                <a:latin typeface="Montserrat" panose="00000500000000000000" pitchFamily="2" charset="0"/>
              </a:rPr>
              <a:t> relate to the </a:t>
            </a:r>
            <a:r>
              <a:rPr lang="it-IT" dirty="0" err="1">
                <a:latin typeface="Montserrat" panose="00000500000000000000" pitchFamily="2" charset="0"/>
              </a:rPr>
              <a:t>same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exhibit</a:t>
            </a:r>
            <a:endParaRPr lang="it-IT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>
                <a:latin typeface="Montserrat" panose="00000500000000000000" pitchFamily="2" charset="0"/>
              </a:rPr>
              <a:t>For </a:t>
            </a:r>
            <a:r>
              <a:rPr lang="it-IT" dirty="0" err="1">
                <a:latin typeface="Montserrat" panose="00000500000000000000" pitchFamily="2" charset="0"/>
              </a:rPr>
              <a:t>each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exhibit</a:t>
            </a:r>
            <a:r>
              <a:rPr lang="it-IT" dirty="0">
                <a:latin typeface="Montserrat" panose="00000500000000000000" pitchFamily="2" charset="0"/>
              </a:rPr>
              <a:t>, </a:t>
            </a:r>
            <a:r>
              <a:rPr lang="it-IT" dirty="0" err="1">
                <a:latin typeface="Montserrat" panose="00000500000000000000" pitchFamily="2" charset="0"/>
              </a:rPr>
              <a:t>centroid</a:t>
            </a:r>
            <a:r>
              <a:rPr lang="it-IT" dirty="0">
                <a:latin typeface="Montserrat" panose="00000500000000000000" pitchFamily="2" charset="0"/>
              </a:rPr>
              <a:t> of the stay points </a:t>
            </a:r>
            <a:r>
              <a:rPr lang="it-IT" dirty="0" err="1">
                <a:latin typeface="Montserrat" panose="00000500000000000000" pitchFamily="2" charset="0"/>
              </a:rPr>
              <a:t>that</a:t>
            </a:r>
            <a:r>
              <a:rPr lang="it-IT" dirty="0">
                <a:latin typeface="Montserrat" panose="00000500000000000000" pitchFamily="2" charset="0"/>
              </a:rPr>
              <a:t> relate to the </a:t>
            </a:r>
            <a:r>
              <a:rPr lang="it-IT" dirty="0" err="1">
                <a:latin typeface="Montserrat" panose="00000500000000000000" pitchFamily="2" charset="0"/>
              </a:rPr>
              <a:t>same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exhibit</a:t>
            </a:r>
            <a:endParaRPr lang="it-IT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>
                <a:latin typeface="Montserrat" panose="00000500000000000000" pitchFamily="2" charset="0"/>
              </a:rPr>
              <a:t>Time </a:t>
            </a:r>
            <a:r>
              <a:rPr lang="it-IT" dirty="0" err="1">
                <a:latin typeface="Montserrat" panose="00000500000000000000" pitchFamily="2" charset="0"/>
              </a:rPr>
              <a:t>interval</a:t>
            </a:r>
            <a:r>
              <a:rPr lang="it-IT" dirty="0">
                <a:latin typeface="Montserrat" panose="00000500000000000000" pitchFamily="2" charset="0"/>
              </a:rPr>
              <a:t> = </a:t>
            </a:r>
            <a:r>
              <a:rPr lang="it-IT" dirty="0" err="1">
                <a:latin typeface="Montserrat" panose="00000500000000000000" pitchFamily="2" charset="0"/>
              </a:rPr>
              <a:t>oldest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arrival</a:t>
            </a:r>
            <a:r>
              <a:rPr lang="it-IT" dirty="0">
                <a:latin typeface="Montserrat" panose="00000500000000000000" pitchFamily="2" charset="0"/>
              </a:rPr>
              <a:t> time – </a:t>
            </a:r>
            <a:r>
              <a:rPr lang="it-IT" dirty="0" err="1">
                <a:latin typeface="Montserrat" panose="00000500000000000000" pitchFamily="2" charset="0"/>
              </a:rPr>
              <a:t>latest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leave</a:t>
            </a:r>
            <a:r>
              <a:rPr lang="it-IT" dirty="0">
                <a:latin typeface="Montserrat" panose="00000500000000000000" pitchFamily="2" charset="0"/>
              </a:rPr>
              <a:t> time </a:t>
            </a:r>
          </a:p>
        </p:txBody>
      </p:sp>
      <p:cxnSp>
        <p:nvCxnSpPr>
          <p:cNvPr id="5" name="Google Shape;316;p33">
            <a:extLst>
              <a:ext uri="{FF2B5EF4-FFF2-40B4-BE49-F238E27FC236}">
                <a16:creationId xmlns:a16="http://schemas.microsoft.com/office/drawing/2014/main" id="{B627EFE4-E1D1-924A-D1FD-1CCE754EBEFD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41D26DC9-2842-C4B4-3C8A-A26FE8D2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3D975-1059-E815-5DFD-A3EA0E200495}"/>
              </a:ext>
            </a:extLst>
          </p:cNvPr>
          <p:cNvSpPr txBox="1"/>
          <p:nvPr/>
        </p:nvSpPr>
        <p:spPr>
          <a:xfrm>
            <a:off x="937469" y="2373174"/>
            <a:ext cx="6786985" cy="1815882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SELECT DISTINCT </a:t>
            </a:r>
            <a:r>
              <a:rPr lang="en-GB" dirty="0" err="1">
                <a:latin typeface="Montserrat  "/>
              </a:rPr>
              <a:t>p.exhibitid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c.centroid</a:t>
            </a:r>
            <a:r>
              <a:rPr lang="en-GB" dirty="0">
                <a:latin typeface="Montserrat  "/>
              </a:rPr>
              <a:t> as </a:t>
            </a:r>
            <a:r>
              <a:rPr lang="en-GB" dirty="0" err="1">
                <a:latin typeface="Montserrat  "/>
              </a:rPr>
              <a:t>geom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c.arrivalTime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c.leaveTime</a:t>
            </a:r>
            <a:endParaRPr lang="en-GB" dirty="0">
              <a:latin typeface="Montserrat  "/>
            </a:endParaRPr>
          </a:p>
          <a:p>
            <a:r>
              <a:rPr lang="en-GB" dirty="0">
                <a:latin typeface="Montserrat  "/>
              </a:rPr>
              <a:t>FROM     (SELECT </a:t>
            </a:r>
            <a:r>
              <a:rPr lang="en-GB" dirty="0" err="1">
                <a:latin typeface="Montserrat  "/>
              </a:rPr>
              <a:t>exhibitid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st_centroid</a:t>
            </a:r>
            <a:r>
              <a:rPr lang="en-GB" dirty="0">
                <a:latin typeface="Montserrat  "/>
              </a:rPr>
              <a:t>(</a:t>
            </a:r>
            <a:r>
              <a:rPr lang="en-GB" dirty="0" err="1">
                <a:latin typeface="Montserrat  "/>
              </a:rPr>
              <a:t>st_collect</a:t>
            </a:r>
            <a:r>
              <a:rPr lang="en-GB" dirty="0">
                <a:latin typeface="Montserrat  "/>
              </a:rPr>
              <a:t>(point)) as centroid,</a:t>
            </a:r>
          </a:p>
          <a:p>
            <a:r>
              <a:rPr lang="en-GB" dirty="0">
                <a:latin typeface="Montserrat  "/>
              </a:rPr>
              <a:t>	min(</a:t>
            </a:r>
            <a:r>
              <a:rPr lang="en-GB" dirty="0" err="1">
                <a:latin typeface="Montserrat  "/>
              </a:rPr>
              <a:t>arrivtime</a:t>
            </a:r>
            <a:r>
              <a:rPr lang="en-GB" dirty="0">
                <a:latin typeface="Montserrat  "/>
              </a:rPr>
              <a:t>) as </a:t>
            </a:r>
            <a:r>
              <a:rPr lang="en-GB" dirty="0" err="1">
                <a:latin typeface="Montserrat  "/>
              </a:rPr>
              <a:t>arrivalTime</a:t>
            </a:r>
            <a:r>
              <a:rPr lang="en-GB" dirty="0">
                <a:latin typeface="Montserrat  "/>
              </a:rPr>
              <a:t>, max(</a:t>
            </a:r>
            <a:r>
              <a:rPr lang="en-GB" dirty="0" err="1">
                <a:latin typeface="Montserrat  "/>
              </a:rPr>
              <a:t>leavetime</a:t>
            </a:r>
            <a:r>
              <a:rPr lang="en-GB" dirty="0">
                <a:latin typeface="Montserrat  "/>
              </a:rPr>
              <a:t>) as </a:t>
            </a:r>
            <a:r>
              <a:rPr lang="en-GB" dirty="0" err="1">
                <a:latin typeface="Montserrat  "/>
              </a:rPr>
              <a:t>leaveTime</a:t>
            </a:r>
            <a:endParaRPr lang="en-GB" dirty="0">
              <a:latin typeface="Montserrat  "/>
            </a:endParaRPr>
          </a:p>
          <a:p>
            <a:r>
              <a:rPr lang="en-GB" dirty="0">
                <a:latin typeface="Montserrat  "/>
              </a:rPr>
              <a:t>	FROM exhibits_person_57	</a:t>
            </a:r>
          </a:p>
          <a:p>
            <a:r>
              <a:rPr lang="en-GB" dirty="0">
                <a:latin typeface="Montserrat  "/>
              </a:rPr>
              <a:t>	GROUP BY </a:t>
            </a:r>
            <a:r>
              <a:rPr lang="en-GB" dirty="0" err="1">
                <a:latin typeface="Montserrat  "/>
              </a:rPr>
              <a:t>exhibitid</a:t>
            </a:r>
            <a:r>
              <a:rPr lang="en-GB" dirty="0">
                <a:latin typeface="Montserrat  "/>
              </a:rPr>
              <a:t>) as c</a:t>
            </a:r>
          </a:p>
          <a:p>
            <a:r>
              <a:rPr lang="en-GB" dirty="0">
                <a:latin typeface="Montserrat  "/>
              </a:rPr>
              <a:t>JOIN exhibits_person_57 AS p</a:t>
            </a:r>
          </a:p>
          <a:p>
            <a:r>
              <a:rPr lang="en-GB" dirty="0">
                <a:latin typeface="Montserrat  "/>
              </a:rPr>
              <a:t>ON </a:t>
            </a:r>
            <a:r>
              <a:rPr lang="en-GB" dirty="0" err="1">
                <a:latin typeface="Montserrat  "/>
              </a:rPr>
              <a:t>p.exhibitid</a:t>
            </a:r>
            <a:r>
              <a:rPr lang="en-GB" dirty="0">
                <a:latin typeface="Montserrat  "/>
              </a:rPr>
              <a:t> = </a:t>
            </a:r>
            <a:r>
              <a:rPr lang="en-GB" dirty="0" err="1">
                <a:latin typeface="Montserrat  "/>
              </a:rPr>
              <a:t>c.exhibitid</a:t>
            </a:r>
            <a:r>
              <a:rPr lang="en-GB" dirty="0">
                <a:latin typeface="Montserrat  "/>
              </a:rPr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6400212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57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4607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67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486006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A01E09C-E818-EBBD-B096-1F7BC1119B96}"/>
              </a:ext>
            </a:extLst>
          </p:cNvPr>
          <p:cNvSpPr txBox="1"/>
          <p:nvPr/>
        </p:nvSpPr>
        <p:spPr>
          <a:xfrm>
            <a:off x="6080282" y="1459363"/>
            <a:ext cx="23538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Visitor 68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endParaRPr lang="en-GB" dirty="0">
              <a:latin typeface="Montserrat" panose="00000500000000000000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622285-13A3-CAE5-A22E-3AB84C10FFB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468" b="11468"/>
          <a:stretch/>
        </p:blipFill>
        <p:spPr>
          <a:xfrm>
            <a:off x="709750" y="1459363"/>
            <a:ext cx="5284800" cy="2880000"/>
          </a:xfrm>
          <a:prstGeom prst="rect">
            <a:avLst/>
          </a:prstGeom>
          <a:ln w="12700">
            <a:solidFill>
              <a:schemeClr val="bg1"/>
            </a:solidFill>
          </a:ln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96E4499-2EB5-6097-FF33-0B99D213F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cxnSp>
        <p:nvCxnSpPr>
          <p:cNvPr id="11" name="Google Shape;316;p33">
            <a:extLst>
              <a:ext uri="{FF2B5EF4-FFF2-40B4-BE49-F238E27FC236}">
                <a16:creationId xmlns:a16="http://schemas.microsoft.com/office/drawing/2014/main" id="{8DE3BF84-1FFC-50DC-6641-B8D3FBDFD54D}"/>
              </a:ext>
            </a:extLst>
          </p:cNvPr>
          <p:cNvCxnSpPr>
            <a:cxnSpLocks/>
          </p:cNvCxnSpPr>
          <p:nvPr/>
        </p:nvCxnSpPr>
        <p:spPr>
          <a:xfrm flipH="1">
            <a:off x="5689600" y="893863"/>
            <a:ext cx="2271486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29625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1AABEF-EF29-44D4-6E52-176CAEFA1F72}"/>
              </a:ext>
            </a:extLst>
          </p:cNvPr>
          <p:cNvSpPr txBox="1"/>
          <p:nvPr/>
        </p:nvSpPr>
        <p:spPr>
          <a:xfrm>
            <a:off x="705294" y="1492815"/>
            <a:ext cx="725133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 err="1">
                <a:latin typeface="Montserrat" panose="00000500000000000000" pitchFamily="2" charset="0"/>
              </a:rPr>
              <a:t>Exhibits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visited</a:t>
            </a:r>
            <a:r>
              <a:rPr lang="it-IT" dirty="0">
                <a:latin typeface="Montserrat" panose="00000500000000000000" pitchFamily="2" charset="0"/>
              </a:rPr>
              <a:t> by more </a:t>
            </a:r>
            <a:r>
              <a:rPr lang="it-IT" dirty="0" err="1">
                <a:latin typeface="Montserrat" panose="00000500000000000000" pitchFamily="2" charset="0"/>
              </a:rPr>
              <a:t>visitors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at</a:t>
            </a:r>
            <a:r>
              <a:rPr lang="it-IT" dirty="0">
                <a:latin typeface="Montserrat" panose="00000500000000000000" pitchFamily="2" charset="0"/>
              </a:rPr>
              <a:t> the </a:t>
            </a:r>
            <a:r>
              <a:rPr lang="it-IT" dirty="0" err="1">
                <a:latin typeface="Montserrat" panose="00000500000000000000" pitchFamily="2" charset="0"/>
              </a:rPr>
              <a:t>same</a:t>
            </a:r>
            <a:r>
              <a:rPr lang="it-IT" dirty="0">
                <a:latin typeface="Montserrat" panose="00000500000000000000" pitchFamily="2" charset="0"/>
              </a:rPr>
              <a:t> time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it-IT" dirty="0" err="1">
                <a:latin typeface="Montserrat" panose="00000500000000000000" pitchFamily="2" charset="0"/>
              </a:rPr>
              <a:t>Overlap</a:t>
            </a:r>
            <a:r>
              <a:rPr lang="it-IT" dirty="0">
                <a:latin typeface="Montserrat" panose="00000500000000000000" pitchFamily="2" charset="0"/>
              </a:rPr>
              <a:t> in </a:t>
            </a:r>
            <a:r>
              <a:rPr lang="it-IT" dirty="0" err="1">
                <a:latin typeface="Montserrat" panose="00000500000000000000" pitchFamily="2" charset="0"/>
              </a:rPr>
              <a:t>intervals</a:t>
            </a:r>
            <a:r>
              <a:rPr lang="it-IT" dirty="0">
                <a:latin typeface="Montserrat" panose="00000500000000000000" pitchFamily="2" charset="0"/>
              </a:rPr>
              <a:t> of stay points or </a:t>
            </a:r>
            <a:r>
              <a:rPr lang="it-IT" dirty="0" err="1">
                <a:latin typeface="Montserrat" panose="00000500000000000000" pitchFamily="2" charset="0"/>
              </a:rPr>
              <a:t>centroids</a:t>
            </a:r>
            <a:r>
              <a:rPr lang="it-IT" dirty="0">
                <a:latin typeface="Montserrat" panose="00000500000000000000" pitchFamily="2" charset="0"/>
              </a:rPr>
              <a:t> of stay points close to the </a:t>
            </a:r>
            <a:r>
              <a:rPr lang="it-IT" dirty="0" err="1">
                <a:latin typeface="Montserrat" panose="00000500000000000000" pitchFamily="2" charset="0"/>
              </a:rPr>
              <a:t>same</a:t>
            </a:r>
            <a:r>
              <a:rPr lang="it-IT" dirty="0">
                <a:latin typeface="Montserrat" panose="00000500000000000000" pitchFamily="2" charset="0"/>
              </a:rPr>
              <a:t> </a:t>
            </a:r>
            <a:r>
              <a:rPr lang="it-IT" dirty="0" err="1">
                <a:latin typeface="Montserrat" panose="00000500000000000000" pitchFamily="2" charset="0"/>
              </a:rPr>
              <a:t>exhibits</a:t>
            </a:r>
            <a:endParaRPr lang="it-IT" dirty="0">
              <a:latin typeface="Montserrat" panose="00000500000000000000" pitchFamily="2" charset="0"/>
            </a:endParaRPr>
          </a:p>
        </p:txBody>
      </p:sp>
      <p:cxnSp>
        <p:nvCxnSpPr>
          <p:cNvPr id="5" name="Google Shape;316;p33">
            <a:extLst>
              <a:ext uri="{FF2B5EF4-FFF2-40B4-BE49-F238E27FC236}">
                <a16:creationId xmlns:a16="http://schemas.microsoft.com/office/drawing/2014/main" id="{B627EFE4-E1D1-924A-D1FD-1CCE754EBEFD}"/>
              </a:ext>
            </a:extLst>
          </p:cNvPr>
          <p:cNvCxnSpPr>
            <a:cxnSpLocks/>
          </p:cNvCxnSpPr>
          <p:nvPr/>
        </p:nvCxnSpPr>
        <p:spPr>
          <a:xfrm flipH="1">
            <a:off x="5994445" y="683406"/>
            <a:ext cx="1962185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Title 1">
            <a:extLst>
              <a:ext uri="{FF2B5EF4-FFF2-40B4-BE49-F238E27FC236}">
                <a16:creationId xmlns:a16="http://schemas.microsoft.com/office/drawing/2014/main" id="{41D26DC9-2842-C4B4-3C8A-A26FE8D23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</p:spPr>
        <p:txBody>
          <a:bodyPr/>
          <a:lstStyle/>
          <a:p>
            <a:pPr marL="0" indent="0"/>
            <a:r>
              <a:rPr lang="it-IT" sz="2800" dirty="0"/>
              <a:t>IDENTIFICATION OF </a:t>
            </a:r>
            <a:br>
              <a:rPr lang="it-IT" sz="2800" dirty="0"/>
            </a:br>
            <a:r>
              <a:rPr lang="it-IT" sz="2800" dirty="0"/>
              <a:t>VISITED EXHIBITS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33D975-1059-E815-5DFD-A3EA0E200495}"/>
              </a:ext>
            </a:extLst>
          </p:cNvPr>
          <p:cNvSpPr txBox="1"/>
          <p:nvPr/>
        </p:nvSpPr>
        <p:spPr>
          <a:xfrm>
            <a:off x="937469" y="2379898"/>
            <a:ext cx="6786985" cy="1384995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SELECT p1.exhibitid, p2.exhibited</a:t>
            </a:r>
          </a:p>
          <a:p>
            <a:r>
              <a:rPr lang="en-GB" dirty="0">
                <a:latin typeface="Montserrat  "/>
              </a:rPr>
              <a:t>FROM centroids_exhibits_person_57 as p1, centroids_exhibits_person_67 	as p2</a:t>
            </a:r>
          </a:p>
          <a:p>
            <a:r>
              <a:rPr lang="en-GB" dirty="0">
                <a:latin typeface="Montserrat  "/>
              </a:rPr>
              <a:t>WHERE (p2.leaveTime, p2.arrivalTime) OVERLAPS (p1.leaveTime, p1.arrivalTime)     </a:t>
            </a:r>
          </a:p>
          <a:p>
            <a:r>
              <a:rPr lang="en-GB" dirty="0">
                <a:latin typeface="Montserrat  "/>
              </a:rPr>
              <a:t>	AND p1.exhibitid = p2.exhibitid</a:t>
            </a:r>
          </a:p>
        </p:txBody>
      </p:sp>
    </p:spTree>
    <p:extLst>
      <p:ext uri="{BB962C8B-B14F-4D97-AF65-F5344CB8AC3E}">
        <p14:creationId xmlns:p14="http://schemas.microsoft.com/office/powerpoint/2010/main" val="33440864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SUMMARY</a:t>
            </a:r>
            <a:endParaRPr dirty="0"/>
          </a:p>
        </p:txBody>
      </p:sp>
      <p:cxnSp>
        <p:nvCxnSpPr>
          <p:cNvPr id="504" name="Google Shape;504;p45"/>
          <p:cNvCxnSpPr/>
          <p:nvPr/>
        </p:nvCxnSpPr>
        <p:spPr>
          <a:xfrm rot="10800000">
            <a:off x="6398730" y="692825"/>
            <a:ext cx="15579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4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aphicFrame>
        <p:nvGraphicFramePr>
          <p:cNvPr id="508" name="Google Shape;508;p45"/>
          <p:cNvGraphicFramePr/>
          <p:nvPr>
            <p:extLst>
              <p:ext uri="{D42A27DB-BD31-4B8C-83A1-F6EECF244321}">
                <p14:modId xmlns:p14="http://schemas.microsoft.com/office/powerpoint/2010/main" val="1674443219"/>
              </p:ext>
            </p:extLst>
          </p:nvPr>
        </p:nvGraphicFramePr>
        <p:xfrm>
          <a:off x="509913" y="1310535"/>
          <a:ext cx="3868058" cy="2621130"/>
        </p:xfrm>
        <a:graphic>
          <a:graphicData uri="http://schemas.openxmlformats.org/drawingml/2006/table">
            <a:tbl>
              <a:tblPr>
                <a:noFill/>
                <a:tableStyleId>{6C7276FC-6613-4EA9-8C20-D5E14752F50A}</a:tableStyleId>
              </a:tblPr>
              <a:tblGrid>
                <a:gridCol w="1373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7580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24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VISITORS</a:t>
                      </a: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NUMBER OF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VISITORS</a:t>
                      </a: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3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57, 67, 68  </a:t>
                      </a: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10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57, 67, 68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200" dirty="0">
                          <a:solidFill>
                            <a:schemeClr val="lt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11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67, 68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4553496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13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57, 67, 68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4022190"/>
                  </a:ext>
                </a:extLst>
              </a:tr>
            </a:tbl>
          </a:graphicData>
        </a:graphic>
      </p:graphicFrame>
      <p:graphicFrame>
        <p:nvGraphicFramePr>
          <p:cNvPr id="9" name="Google Shape;508;p45">
            <a:extLst>
              <a:ext uri="{FF2B5EF4-FFF2-40B4-BE49-F238E27FC236}">
                <a16:creationId xmlns:a16="http://schemas.microsoft.com/office/drawing/2014/main" id="{D6B301E3-E0E0-43A5-8F32-5ABCC5BD8B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7701631"/>
              </p:ext>
            </p:extLst>
          </p:nvPr>
        </p:nvGraphicFramePr>
        <p:xfrm>
          <a:off x="4763949" y="1310535"/>
          <a:ext cx="3875414" cy="2621130"/>
        </p:xfrm>
        <a:graphic>
          <a:graphicData uri="http://schemas.openxmlformats.org/drawingml/2006/table">
            <a:tbl>
              <a:tblPr>
                <a:noFill/>
                <a:tableStyleId>{6C7276FC-6613-4EA9-8C20-D5E14752F50A}</a:tableStyleId>
              </a:tblPr>
              <a:tblGrid>
                <a:gridCol w="14059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37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323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24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VISITORS</a:t>
                      </a: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NUMBER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OF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dirty="0">
                          <a:solidFill>
                            <a:schemeClr val="lt1"/>
                          </a:solidFill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VISITORS</a:t>
                      </a:r>
                      <a:endParaRPr sz="1600" dirty="0">
                        <a:solidFill>
                          <a:schemeClr val="lt1"/>
                        </a:solidFill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19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57, 67, 68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3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9733714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29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837995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30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57, 67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91853815"/>
                  </a:ext>
                </a:extLst>
              </a:tr>
              <a:tr h="32654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600" dirty="0">
                          <a:latin typeface="Montserrat Black"/>
                          <a:ea typeface="Montserrat Black"/>
                          <a:cs typeface="Montserrat Black"/>
                          <a:sym typeface="Montserrat Black"/>
                        </a:rPr>
                        <a:t>EXHIBIT 31</a:t>
                      </a:r>
                      <a:endParaRPr sz="1600" dirty="0">
                        <a:latin typeface="Montserrat Black"/>
                        <a:ea typeface="Montserrat Black"/>
                        <a:cs typeface="Montserrat Black"/>
                        <a:sym typeface="Montserrat Black"/>
                      </a:endParaRPr>
                    </a:p>
                  </a:txBody>
                  <a:tcPr marL="91425" marR="91425" marT="91425" marB="91425" anchor="ctr">
                    <a:lnL w="2857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  <a:tabLst/>
                        <a:defRPr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67, 68</a:t>
                      </a: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100"/>
                        <a:buFont typeface="Arial"/>
                        <a:buNone/>
                      </a:pPr>
                      <a:r>
                        <a:rPr lang="it-IT" sz="1200" dirty="0">
                          <a:latin typeface="Roboto"/>
                          <a:ea typeface="Roboto"/>
                          <a:cs typeface="Roboto"/>
                          <a:sym typeface="Roboto"/>
                        </a:rPr>
                        <a:t>2</a:t>
                      </a:r>
                      <a:endParaRPr sz="12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 algn="ctr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62960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1391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body" idx="1"/>
          </p:nvPr>
        </p:nvSpPr>
        <p:spPr>
          <a:xfrm>
            <a:off x="712230" y="1248905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b="1" dirty="0">
                <a:latin typeface="Montserrat" panose="00000500000000000000" pitchFamily="2" charset="0"/>
              </a:rPr>
              <a:t>Stay point</a:t>
            </a:r>
            <a:r>
              <a:rPr lang="en-GB" dirty="0">
                <a:latin typeface="Montserrat" panose="00000500000000000000" pitchFamily="2" charset="0"/>
              </a:rPr>
              <a:t>: geographical region in which the user stayed for a certain period of time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Point where the user stopped for a certain amount of time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Point that is the centroid of a set of points where the user stayed for a certain amount of time 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b="1" dirty="0">
                <a:latin typeface="Montserrat" panose="00000500000000000000" pitchFamily="2" charset="0"/>
              </a:rPr>
              <a:t>Stay Point Detection algorithm</a:t>
            </a:r>
            <a:r>
              <a:rPr lang="en-GB" dirty="0">
                <a:latin typeface="Montserrat" panose="00000500000000000000" pitchFamily="2" charset="0"/>
              </a:rPr>
              <a:t>: identifies spatial regions in which the user stayed for a certain amount of time 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b="1" dirty="0">
                <a:latin typeface="Montserrat" panose="00000500000000000000" pitchFamily="2" charset="0"/>
              </a:rPr>
              <a:t>Benefits</a:t>
            </a:r>
            <a:r>
              <a:rPr lang="en-GB" dirty="0">
                <a:latin typeface="Montserrat" panose="00000500000000000000" pitchFamily="2" charset="0"/>
              </a:rPr>
              <a:t>: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add semantic to trajectory data 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increase our knowledge on user behaviour</a:t>
            </a: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2" name="Google Shape;294;p33">
            <a:extLst>
              <a:ext uri="{FF2B5EF4-FFF2-40B4-BE49-F238E27FC236}">
                <a16:creationId xmlns:a16="http://schemas.microsoft.com/office/drawing/2014/main" id="{D8329968-3FAB-9F53-1213-AD57DED23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749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TO SOLVE</a:t>
            </a:r>
            <a:endParaRPr dirty="0"/>
          </a:p>
        </p:txBody>
      </p:sp>
      <p:cxnSp>
        <p:nvCxnSpPr>
          <p:cNvPr id="13" name="Google Shape;316;p33">
            <a:extLst>
              <a:ext uri="{FF2B5EF4-FFF2-40B4-BE49-F238E27FC236}">
                <a16:creationId xmlns:a16="http://schemas.microsoft.com/office/drawing/2014/main" id="{51D615F4-62FB-2DB5-AD23-1FA871E53C72}"/>
              </a:ext>
            </a:extLst>
          </p:cNvPr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45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cxnSp>
        <p:nvCxnSpPr>
          <p:cNvPr id="504" name="Google Shape;504;p45"/>
          <p:cNvCxnSpPr/>
          <p:nvPr/>
        </p:nvCxnSpPr>
        <p:spPr>
          <a:xfrm rot="10800000">
            <a:off x="6398730" y="692825"/>
            <a:ext cx="15579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7" name="Google Shape;507;p4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sp>
        <p:nvSpPr>
          <p:cNvPr id="18" name="Google Shape;409;p39">
            <a:extLst>
              <a:ext uri="{FF2B5EF4-FFF2-40B4-BE49-F238E27FC236}">
                <a16:creationId xmlns:a16="http://schemas.microsoft.com/office/drawing/2014/main" id="{7925B1E3-E82A-B5AF-F1FC-B119E2E7FFF1}"/>
              </a:ext>
            </a:extLst>
          </p:cNvPr>
          <p:cNvSpPr txBox="1">
            <a:spLocks/>
          </p:cNvSpPr>
          <p:nvPr/>
        </p:nvSpPr>
        <p:spPr>
          <a:xfrm>
            <a:off x="712230" y="1258324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anose="00000500000000000000" pitchFamily="2" charset="0"/>
              </a:rPr>
              <a:t>Results</a:t>
            </a:r>
            <a:r>
              <a:rPr lang="en-US" dirty="0">
                <a:latin typeface="Montserrat" panose="00000500000000000000" pitchFamily="2" charset="0"/>
              </a:rPr>
              <a:t>: 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Stay points of three visitors of a museum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Visited exhibits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Exhibits visited by more than one visitor at the same time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The most visited exhibits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anose="00000500000000000000" pitchFamily="2" charset="0"/>
              </a:rPr>
              <a:t>Goal</a:t>
            </a:r>
            <a:r>
              <a:rPr lang="en-US" dirty="0">
                <a:latin typeface="Montserrat" panose="00000500000000000000" pitchFamily="2" charset="0"/>
              </a:rPr>
              <a:t>: 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Study behavior of visitors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Better design the museal space 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Improve the experience</a:t>
            </a:r>
          </a:p>
          <a:p>
            <a:pPr marL="285750" marR="0" lvl="0" indent="-28575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AAC0D"/>
              </a:buClr>
              <a:buSzPct val="15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0000500000000000000" pitchFamily="2" charset="0"/>
                <a:cs typeface="Arial"/>
                <a:sym typeface="Arial"/>
              </a:rPr>
              <a:t>Improvements:</a:t>
            </a:r>
            <a:endParaRPr lang="en-US" b="1" dirty="0">
              <a:latin typeface="Montserrat" panose="00000500000000000000" pitchFamily="2" charset="0"/>
            </a:endParaRP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Rumor reduction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Stay point detection algorithm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Identification of visited exhibits</a:t>
            </a:r>
          </a:p>
        </p:txBody>
      </p:sp>
    </p:spTree>
    <p:extLst>
      <p:ext uri="{BB962C8B-B14F-4D97-AF65-F5344CB8AC3E}">
        <p14:creationId xmlns:p14="http://schemas.microsoft.com/office/powerpoint/2010/main" val="2210714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" name="Google Shape;980;p61"/>
          <p:cNvSpPr txBox="1">
            <a:spLocks noGrp="1"/>
          </p:cNvSpPr>
          <p:nvPr>
            <p:ph type="ctrTitle"/>
          </p:nvPr>
        </p:nvSpPr>
        <p:spPr>
          <a:xfrm>
            <a:off x="4197875" y="1099300"/>
            <a:ext cx="4236300" cy="851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981" name="Google Shape;981;p61"/>
          <p:cNvSpPr txBox="1">
            <a:spLocks noGrp="1"/>
          </p:cNvSpPr>
          <p:nvPr>
            <p:ph type="subTitle" idx="1"/>
          </p:nvPr>
        </p:nvSpPr>
        <p:spPr>
          <a:xfrm>
            <a:off x="4463303" y="2325891"/>
            <a:ext cx="3970872" cy="772584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 err="1">
                <a:latin typeface="Montserrat" panose="00000500000000000000" pitchFamily="2" charset="0"/>
              </a:rPr>
              <a:t>Jaspreet</a:t>
            </a:r>
            <a:r>
              <a:rPr lang="it-IT" b="1" dirty="0">
                <a:latin typeface="Montserrat" panose="00000500000000000000" pitchFamily="2" charset="0"/>
              </a:rPr>
              <a:t> </a:t>
            </a:r>
            <a:r>
              <a:rPr lang="it-IT" b="1" dirty="0" err="1">
                <a:latin typeface="Montserrat" panose="00000500000000000000" pitchFamily="2" charset="0"/>
              </a:rPr>
              <a:t>Kaur</a:t>
            </a:r>
            <a:r>
              <a:rPr lang="it-IT" b="1" dirty="0">
                <a:latin typeface="Montserrat" panose="00000500000000000000" pitchFamily="2" charset="0"/>
              </a:rPr>
              <a:t> - 980691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latin typeface="Montserrat" panose="00000500000000000000" pitchFamily="2" charset="0"/>
              </a:rPr>
              <a:t>Marco Incerti - 989428</a:t>
            </a:r>
            <a:endParaRPr b="1" dirty="0">
              <a:latin typeface="Montserrat" panose="00000500000000000000" pitchFamily="2" charset="0"/>
            </a:endParaRPr>
          </a:p>
        </p:txBody>
      </p:sp>
      <p:sp>
        <p:nvSpPr>
          <p:cNvPr id="982" name="Google Shape;982;p61"/>
          <p:cNvSpPr/>
          <p:nvPr/>
        </p:nvSpPr>
        <p:spPr>
          <a:xfrm>
            <a:off x="850806" y="944441"/>
            <a:ext cx="3294300" cy="3294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3" name="Google Shape;983;p61"/>
          <p:cNvSpPr/>
          <p:nvPr/>
        </p:nvSpPr>
        <p:spPr>
          <a:xfrm>
            <a:off x="903566" y="724409"/>
            <a:ext cx="3294300" cy="3882600"/>
          </a:xfrm>
          <a:prstGeom prst="parallelogram">
            <a:avLst>
              <a:gd name="adj" fmla="val 25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8" name="Google Shape;988;p61"/>
          <p:cNvCxnSpPr/>
          <p:nvPr/>
        </p:nvCxnSpPr>
        <p:spPr>
          <a:xfrm>
            <a:off x="4877545" y="686220"/>
            <a:ext cx="19605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9" name="Google Shape;989;p61"/>
          <p:cNvGrpSpPr/>
          <p:nvPr/>
        </p:nvGrpSpPr>
        <p:grpSpPr>
          <a:xfrm>
            <a:off x="4018381" y="4419025"/>
            <a:ext cx="701744" cy="188100"/>
            <a:chOff x="3956031" y="4419025"/>
            <a:chExt cx="701744" cy="188100"/>
          </a:xfrm>
        </p:grpSpPr>
        <p:sp>
          <p:nvSpPr>
            <p:cNvPr id="990" name="Google Shape;990;p61"/>
            <p:cNvSpPr/>
            <p:nvPr/>
          </p:nvSpPr>
          <p:spPr>
            <a:xfrm>
              <a:off x="4469675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61"/>
            <p:cNvSpPr/>
            <p:nvPr/>
          </p:nvSpPr>
          <p:spPr>
            <a:xfrm>
              <a:off x="4212853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61"/>
            <p:cNvSpPr/>
            <p:nvPr/>
          </p:nvSpPr>
          <p:spPr>
            <a:xfrm>
              <a:off x="3956031" y="4419025"/>
              <a:ext cx="188100" cy="188100"/>
            </a:xfrm>
            <a:prstGeom prst="rect">
              <a:avLst/>
            </a:prstGeom>
            <a:noFill/>
            <a:ln w="2857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body" idx="1"/>
          </p:nvPr>
        </p:nvSpPr>
        <p:spPr>
          <a:xfrm>
            <a:off x="712230" y="1248905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dirty="0">
                <a:latin typeface="Montserrat" panose="00000500000000000000" pitchFamily="2" charset="0"/>
              </a:rPr>
              <a:t>Trajectories of visitors of a museum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anose="00000500000000000000" pitchFamily="2" charset="0"/>
              </a:rPr>
              <a:t>Results</a:t>
            </a:r>
            <a:r>
              <a:rPr lang="en-US" dirty="0">
                <a:latin typeface="Montserrat" panose="00000500000000000000" pitchFamily="2" charset="0"/>
              </a:rPr>
              <a:t>: 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Exhibits that created more interest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US" b="1" dirty="0">
                <a:latin typeface="Montserrat" panose="00000500000000000000" pitchFamily="2" charset="0"/>
              </a:rPr>
              <a:t>Benefits</a:t>
            </a:r>
            <a:r>
              <a:rPr lang="en-US" dirty="0">
                <a:latin typeface="Montserrat" panose="00000500000000000000" pitchFamily="2" charset="0"/>
              </a:rPr>
              <a:t>: 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Better organize the exhibits 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Increase the engagement </a:t>
            </a:r>
          </a:p>
          <a:p>
            <a:pPr marL="742950" lvl="1" indent="-285750" algn="just">
              <a:buClr>
                <a:schemeClr val="tx2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Montserrat" panose="00000500000000000000" pitchFamily="2" charset="0"/>
              </a:rPr>
              <a:t>Improve the experience</a:t>
            </a: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12" name="Google Shape;294;p33">
            <a:extLst>
              <a:ext uri="{FF2B5EF4-FFF2-40B4-BE49-F238E27FC236}">
                <a16:creationId xmlns:a16="http://schemas.microsoft.com/office/drawing/2014/main" id="{D8329968-3FAB-9F53-1213-AD57DED23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749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IN OUR PROJECT</a:t>
            </a:r>
            <a:endParaRPr dirty="0"/>
          </a:p>
        </p:txBody>
      </p:sp>
      <p:cxnSp>
        <p:nvCxnSpPr>
          <p:cNvPr id="13" name="Google Shape;316;p33">
            <a:extLst>
              <a:ext uri="{FF2B5EF4-FFF2-40B4-BE49-F238E27FC236}">
                <a16:creationId xmlns:a16="http://schemas.microsoft.com/office/drawing/2014/main" id="{51D615F4-62FB-2DB5-AD23-1FA871E53C72}"/>
              </a:ext>
            </a:extLst>
          </p:cNvPr>
          <p:cNvCxnSpPr>
            <a:cxnSpLocks/>
          </p:cNvCxnSpPr>
          <p:nvPr/>
        </p:nvCxnSpPr>
        <p:spPr>
          <a:xfrm flipH="1">
            <a:off x="6360459" y="683406"/>
            <a:ext cx="1596171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1627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body" idx="1"/>
          </p:nvPr>
        </p:nvSpPr>
        <p:spPr>
          <a:xfrm>
            <a:off x="712230" y="1248905"/>
            <a:ext cx="7244400" cy="2042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Trajectories of 3 visitors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Position and timestamp between 12:08 and 12:20 of 13/12/2021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b="1" dirty="0">
                <a:latin typeface="Montserrat" panose="00000500000000000000" pitchFamily="2" charset="0"/>
              </a:rPr>
              <a:t>7388</a:t>
            </a:r>
            <a:r>
              <a:rPr lang="en-GB" dirty="0">
                <a:latin typeface="Montserrat" panose="00000500000000000000" pitchFamily="2" charset="0"/>
              </a:rPr>
              <a:t> points for visitor with id 57 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b="1" dirty="0">
                <a:latin typeface="Montserrat" panose="00000500000000000000" pitchFamily="2" charset="0"/>
              </a:rPr>
              <a:t>7008</a:t>
            </a:r>
            <a:r>
              <a:rPr lang="en-GB" dirty="0">
                <a:latin typeface="Montserrat" panose="00000500000000000000" pitchFamily="2" charset="0"/>
              </a:rPr>
              <a:t> points for visitor with id 6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b="1" dirty="0">
                <a:latin typeface="Montserrat" panose="00000500000000000000" pitchFamily="2" charset="0"/>
              </a:rPr>
              <a:t>7211</a:t>
            </a:r>
            <a:r>
              <a:rPr lang="en-GB" dirty="0">
                <a:latin typeface="Montserrat" panose="00000500000000000000" pitchFamily="2" charset="0"/>
              </a:rPr>
              <a:t> points for visitor with id 68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Very high sampling rate 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Localization system on UWB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Tables in the museum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dirty="0">
                <a:latin typeface="Montserrat" panose="00000500000000000000" pitchFamily="2" charset="0"/>
              </a:rPr>
              <a:t>Id and position</a:t>
            </a:r>
          </a:p>
          <a:p>
            <a:pPr marL="742950" lvl="1" indent="-285750" algn="just">
              <a:buClr>
                <a:schemeClr val="tx2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-GB" b="1" dirty="0">
                <a:latin typeface="Montserrat" panose="00000500000000000000" pitchFamily="2" charset="0"/>
              </a:rPr>
              <a:t>7</a:t>
            </a:r>
            <a:r>
              <a:rPr lang="en-GB" dirty="0">
                <a:latin typeface="Montserrat" panose="00000500000000000000" pitchFamily="2" charset="0"/>
              </a:rPr>
              <a:t> tables</a:t>
            </a:r>
          </a:p>
          <a:p>
            <a:pPr marL="285750" indent="-285750" algn="just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Exhibits on tables:</a:t>
            </a:r>
          </a:p>
          <a:p>
            <a:pPr marL="742950" lvl="1" indent="-285750" algn="just">
              <a:buClr>
                <a:schemeClr val="tx2"/>
              </a:buClr>
            </a:pPr>
            <a:r>
              <a:rPr lang="en-GB" dirty="0">
                <a:latin typeface="Montserrat" panose="00000500000000000000" pitchFamily="2" charset="0"/>
              </a:rPr>
              <a:t>Id and position </a:t>
            </a:r>
          </a:p>
          <a:p>
            <a:pPr marL="742950" lvl="1" indent="-285750" algn="just">
              <a:buClr>
                <a:schemeClr val="tx2"/>
              </a:buClr>
            </a:pPr>
            <a:r>
              <a:rPr lang="en-GB" b="1" dirty="0">
                <a:latin typeface="Montserrat" panose="00000500000000000000" pitchFamily="2" charset="0"/>
              </a:rPr>
              <a:t>35</a:t>
            </a:r>
            <a:r>
              <a:rPr lang="en-GB" dirty="0">
                <a:latin typeface="Montserrat" panose="00000500000000000000" pitchFamily="2" charset="0"/>
              </a:rPr>
              <a:t> exhibits</a:t>
            </a: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2" name="Google Shape;294;p33">
            <a:extLst>
              <a:ext uri="{FF2B5EF4-FFF2-40B4-BE49-F238E27FC236}">
                <a16:creationId xmlns:a16="http://schemas.microsoft.com/office/drawing/2014/main" id="{D8329968-3FAB-9F53-1213-AD57DED23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800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DATASET</a:t>
            </a:r>
            <a:endParaRPr dirty="0"/>
          </a:p>
        </p:txBody>
      </p:sp>
      <p:cxnSp>
        <p:nvCxnSpPr>
          <p:cNvPr id="6" name="Google Shape;316;p33">
            <a:extLst>
              <a:ext uri="{FF2B5EF4-FFF2-40B4-BE49-F238E27FC236}">
                <a16:creationId xmlns:a16="http://schemas.microsoft.com/office/drawing/2014/main" id="{9A87AD43-4557-8BD0-F459-71AFB8536A37}"/>
              </a:ext>
            </a:extLst>
          </p:cNvPr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 descr="Initial dataset">
            <a:extLst>
              <a:ext uri="{FF2B5EF4-FFF2-40B4-BE49-F238E27FC236}">
                <a16:creationId xmlns:a16="http://schemas.microsoft.com/office/drawing/2014/main" id="{94DF9743-C3A7-4F59-F60C-B03892B649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23" r="1260" b="15294"/>
          <a:stretch/>
        </p:blipFill>
        <p:spPr>
          <a:xfrm>
            <a:off x="4530956" y="1817256"/>
            <a:ext cx="3989947" cy="2225490"/>
          </a:xfrm>
          <a:prstGeom prst="rect">
            <a:avLst/>
          </a:prstGeom>
          <a:solidFill>
            <a:schemeClr val="tx2"/>
          </a:solidFill>
          <a:ln w="12700"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234124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Google Shape;826;p55"/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IMPLEMENTATION &amp; RESULTS</a:t>
            </a:r>
            <a:endParaRPr dirty="0"/>
          </a:p>
        </p:txBody>
      </p:sp>
      <p:cxnSp>
        <p:nvCxnSpPr>
          <p:cNvPr id="828" name="Google Shape;828;p55"/>
          <p:cNvCxnSpPr>
            <a:cxnSpLocks/>
          </p:cNvCxnSpPr>
          <p:nvPr/>
        </p:nvCxnSpPr>
        <p:spPr>
          <a:xfrm flipH="1">
            <a:off x="6713121" y="692825"/>
            <a:ext cx="1243509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29" name="Google Shape;829;p55"/>
          <p:cNvSpPr txBox="1">
            <a:spLocks noGrp="1"/>
          </p:cNvSpPr>
          <p:nvPr>
            <p:ph type="subTitle" idx="4294967295"/>
          </p:nvPr>
        </p:nvSpPr>
        <p:spPr>
          <a:xfrm>
            <a:off x="735908" y="2942950"/>
            <a:ext cx="1860900" cy="309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PRE-PROCESSING</a:t>
            </a:r>
            <a:endParaRPr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31" name="Google Shape;831;p55"/>
          <p:cNvSpPr txBox="1">
            <a:spLocks noGrp="1"/>
          </p:cNvSpPr>
          <p:nvPr>
            <p:ph type="subTitle" idx="4294967295"/>
          </p:nvPr>
        </p:nvSpPr>
        <p:spPr>
          <a:xfrm>
            <a:off x="4610093" y="2942950"/>
            <a:ext cx="1860900" cy="309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RESULTS</a:t>
            </a:r>
            <a:endParaRPr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33" name="Google Shape;833;p55"/>
          <p:cNvSpPr txBox="1">
            <a:spLocks noGrp="1"/>
          </p:cNvSpPr>
          <p:nvPr>
            <p:ph type="subTitle" idx="4294967295"/>
          </p:nvPr>
        </p:nvSpPr>
        <p:spPr>
          <a:xfrm>
            <a:off x="2672996" y="2942949"/>
            <a:ext cx="1860900" cy="309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ALGORITHM</a:t>
            </a:r>
            <a:endParaRPr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35" name="Google Shape;835;p55"/>
          <p:cNvSpPr txBox="1">
            <a:spLocks noGrp="1"/>
          </p:cNvSpPr>
          <p:nvPr>
            <p:ph type="subTitle" idx="4294967295"/>
          </p:nvPr>
        </p:nvSpPr>
        <p:spPr>
          <a:xfrm>
            <a:off x="6547200" y="2942938"/>
            <a:ext cx="1991682" cy="309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FURTHER EXPERIMENTS</a:t>
            </a:r>
            <a:endParaRPr sz="1800" dirty="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837" name="Google Shape;837;p55"/>
          <p:cNvSpPr/>
          <p:nvPr/>
        </p:nvSpPr>
        <p:spPr>
          <a:xfrm>
            <a:off x="798850" y="1513188"/>
            <a:ext cx="7546200" cy="92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55"/>
          <p:cNvSpPr/>
          <p:nvPr/>
        </p:nvSpPr>
        <p:spPr>
          <a:xfrm>
            <a:off x="2838921" y="1327938"/>
            <a:ext cx="1455300" cy="1299000"/>
          </a:xfrm>
          <a:prstGeom prst="parallelogram">
            <a:avLst>
              <a:gd name="adj" fmla="val 20604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5"/>
          <p:cNvSpPr/>
          <p:nvPr/>
        </p:nvSpPr>
        <p:spPr>
          <a:xfrm>
            <a:off x="4776019" y="1327938"/>
            <a:ext cx="1455300" cy="1299000"/>
          </a:xfrm>
          <a:prstGeom prst="parallelogram">
            <a:avLst>
              <a:gd name="adj" fmla="val 20604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55"/>
          <p:cNvSpPr/>
          <p:nvPr/>
        </p:nvSpPr>
        <p:spPr>
          <a:xfrm>
            <a:off x="901817" y="1327938"/>
            <a:ext cx="1455300" cy="1299000"/>
          </a:xfrm>
          <a:prstGeom prst="parallelogram">
            <a:avLst>
              <a:gd name="adj" fmla="val 20604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55"/>
          <p:cNvSpPr/>
          <p:nvPr/>
        </p:nvSpPr>
        <p:spPr>
          <a:xfrm>
            <a:off x="6713121" y="1327938"/>
            <a:ext cx="1455300" cy="1299000"/>
          </a:xfrm>
          <a:prstGeom prst="parallelogram">
            <a:avLst>
              <a:gd name="adj" fmla="val 20604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8" name="Google Shape;858;p55"/>
          <p:cNvCxnSpPr>
            <a:stCxn id="840" idx="2"/>
            <a:endCxn id="838" idx="5"/>
          </p:cNvCxnSpPr>
          <p:nvPr/>
        </p:nvCxnSpPr>
        <p:spPr>
          <a:xfrm>
            <a:off x="2223294" y="1977438"/>
            <a:ext cx="7494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9" name="Google Shape;859;p55"/>
          <p:cNvCxnSpPr>
            <a:stCxn id="838" idx="2"/>
            <a:endCxn id="839" idx="5"/>
          </p:cNvCxnSpPr>
          <p:nvPr/>
        </p:nvCxnSpPr>
        <p:spPr>
          <a:xfrm>
            <a:off x="4160398" y="1977438"/>
            <a:ext cx="7494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0" name="Google Shape;860;p55"/>
          <p:cNvCxnSpPr>
            <a:stCxn id="839" idx="2"/>
            <a:endCxn id="841" idx="5"/>
          </p:cNvCxnSpPr>
          <p:nvPr/>
        </p:nvCxnSpPr>
        <p:spPr>
          <a:xfrm>
            <a:off x="6097496" y="1977438"/>
            <a:ext cx="7494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61" name="Google Shape;861;p55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9" name="Google Shape;5629;p74">
            <a:extLst>
              <a:ext uri="{FF2B5EF4-FFF2-40B4-BE49-F238E27FC236}">
                <a16:creationId xmlns:a16="http://schemas.microsoft.com/office/drawing/2014/main" id="{A972EF0B-00DD-1C86-149F-88B20B12CE38}"/>
              </a:ext>
            </a:extLst>
          </p:cNvPr>
          <p:cNvGrpSpPr/>
          <p:nvPr/>
        </p:nvGrpSpPr>
        <p:grpSpPr>
          <a:xfrm>
            <a:off x="1363659" y="1742992"/>
            <a:ext cx="478800" cy="446400"/>
            <a:chOff x="2685825" y="840375"/>
            <a:chExt cx="481900" cy="481825"/>
          </a:xfrm>
          <a:solidFill>
            <a:schemeClr val="tx1"/>
          </a:solidFill>
        </p:grpSpPr>
        <p:sp>
          <p:nvSpPr>
            <p:cNvPr id="40" name="Google Shape;5630;p74">
              <a:extLst>
                <a:ext uri="{FF2B5EF4-FFF2-40B4-BE49-F238E27FC236}">
                  <a16:creationId xmlns:a16="http://schemas.microsoft.com/office/drawing/2014/main" id="{D0DEB357-2FDD-F269-B1BB-026B8EEDFA74}"/>
                </a:ext>
              </a:extLst>
            </p:cNvPr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" name="Google Shape;5631;p74">
              <a:extLst>
                <a:ext uri="{FF2B5EF4-FFF2-40B4-BE49-F238E27FC236}">
                  <a16:creationId xmlns:a16="http://schemas.microsoft.com/office/drawing/2014/main" id="{51E43C93-2BEE-DC90-334D-71C6CBA71F5B}"/>
                </a:ext>
              </a:extLst>
            </p:cNvPr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</p:grpSp>
      <p:grpSp>
        <p:nvGrpSpPr>
          <p:cNvPr id="42" name="Google Shape;6021;p75">
            <a:extLst>
              <a:ext uri="{FF2B5EF4-FFF2-40B4-BE49-F238E27FC236}">
                <a16:creationId xmlns:a16="http://schemas.microsoft.com/office/drawing/2014/main" id="{86331EC5-51CE-9E9B-3971-A28099EA66DC}"/>
              </a:ext>
            </a:extLst>
          </p:cNvPr>
          <p:cNvGrpSpPr/>
          <p:nvPr/>
        </p:nvGrpSpPr>
        <p:grpSpPr>
          <a:xfrm>
            <a:off x="3327146" y="1731958"/>
            <a:ext cx="500400" cy="468000"/>
            <a:chOff x="-42617300" y="3587775"/>
            <a:chExt cx="306950" cy="310875"/>
          </a:xfrm>
          <a:solidFill>
            <a:schemeClr val="tx1"/>
          </a:solidFill>
        </p:grpSpPr>
        <p:sp>
          <p:nvSpPr>
            <p:cNvPr id="43" name="Google Shape;6022;p75">
              <a:extLst>
                <a:ext uri="{FF2B5EF4-FFF2-40B4-BE49-F238E27FC236}">
                  <a16:creationId xmlns:a16="http://schemas.microsoft.com/office/drawing/2014/main" id="{C0B5CDF2-3EA4-11C8-1143-C153EB07D1DB}"/>
                </a:ext>
              </a:extLst>
            </p:cNvPr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6023;p75">
              <a:extLst>
                <a:ext uri="{FF2B5EF4-FFF2-40B4-BE49-F238E27FC236}">
                  <a16:creationId xmlns:a16="http://schemas.microsoft.com/office/drawing/2014/main" id="{BB9DEF56-1CD8-2D45-45EE-E3A19320C17B}"/>
                </a:ext>
              </a:extLst>
            </p:cNvPr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" name="Google Shape;5579;p74">
            <a:extLst>
              <a:ext uri="{FF2B5EF4-FFF2-40B4-BE49-F238E27FC236}">
                <a16:creationId xmlns:a16="http://schemas.microsoft.com/office/drawing/2014/main" id="{984FF61E-0473-4262-854F-7E598F4A1545}"/>
              </a:ext>
            </a:extLst>
          </p:cNvPr>
          <p:cNvGrpSpPr/>
          <p:nvPr/>
        </p:nvGrpSpPr>
        <p:grpSpPr>
          <a:xfrm>
            <a:off x="5293830" y="1742992"/>
            <a:ext cx="419677" cy="446400"/>
            <a:chOff x="1529350" y="258825"/>
            <a:chExt cx="423475" cy="481825"/>
          </a:xfrm>
          <a:solidFill>
            <a:schemeClr val="tx1"/>
          </a:solidFill>
        </p:grpSpPr>
        <p:sp>
          <p:nvSpPr>
            <p:cNvPr id="46" name="Google Shape;5580;p74">
              <a:extLst>
                <a:ext uri="{FF2B5EF4-FFF2-40B4-BE49-F238E27FC236}">
                  <a16:creationId xmlns:a16="http://schemas.microsoft.com/office/drawing/2014/main" id="{0981BD80-2365-48FC-1855-21427EFC78C1}"/>
                </a:ext>
              </a:extLst>
            </p:cNvPr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" name="Google Shape;5581;p74">
              <a:extLst>
                <a:ext uri="{FF2B5EF4-FFF2-40B4-BE49-F238E27FC236}">
                  <a16:creationId xmlns:a16="http://schemas.microsoft.com/office/drawing/2014/main" id="{3F88FDE4-EDFE-0EE1-CA48-C5F092E28019}"/>
                </a:ext>
              </a:extLst>
            </p:cNvPr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" name="Google Shape;6099;p75">
            <a:extLst>
              <a:ext uri="{FF2B5EF4-FFF2-40B4-BE49-F238E27FC236}">
                <a16:creationId xmlns:a16="http://schemas.microsoft.com/office/drawing/2014/main" id="{2D46027C-BD1C-70D2-AE56-EE31367C5F2D}"/>
              </a:ext>
            </a:extLst>
          </p:cNvPr>
          <p:cNvGrpSpPr/>
          <p:nvPr/>
        </p:nvGrpSpPr>
        <p:grpSpPr>
          <a:xfrm>
            <a:off x="7201371" y="1742758"/>
            <a:ext cx="478800" cy="446400"/>
            <a:chOff x="-39998250" y="3605325"/>
            <a:chExt cx="288875" cy="317450"/>
          </a:xfrm>
          <a:solidFill>
            <a:schemeClr val="tx1"/>
          </a:solidFill>
        </p:grpSpPr>
        <p:sp>
          <p:nvSpPr>
            <p:cNvPr id="49" name="Google Shape;6100;p75">
              <a:extLst>
                <a:ext uri="{FF2B5EF4-FFF2-40B4-BE49-F238E27FC236}">
                  <a16:creationId xmlns:a16="http://schemas.microsoft.com/office/drawing/2014/main" id="{9C1158D2-0445-A87E-E448-B7ACCE49B211}"/>
                </a:ext>
              </a:extLst>
            </p:cNvPr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101;p75">
              <a:extLst>
                <a:ext uri="{FF2B5EF4-FFF2-40B4-BE49-F238E27FC236}">
                  <a16:creationId xmlns:a16="http://schemas.microsoft.com/office/drawing/2014/main" id="{B61495FA-D7B1-D054-7A65-B97CA25F97CF}"/>
                </a:ext>
              </a:extLst>
            </p:cNvPr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C9AD603-BE0C-886C-CAFD-7B1DACF7EFAD}"/>
              </a:ext>
            </a:extLst>
          </p:cNvPr>
          <p:cNvSpPr txBox="1"/>
          <p:nvPr/>
        </p:nvSpPr>
        <p:spPr>
          <a:xfrm>
            <a:off x="810342" y="3567962"/>
            <a:ext cx="8899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anose="00000500000000000000" pitchFamily="2" charset="0"/>
              </a:rPr>
              <a:t>SQL</a:t>
            </a:r>
          </a:p>
          <a:p>
            <a:r>
              <a:rPr lang="en-GB" dirty="0">
                <a:latin typeface="Montserrat" panose="00000500000000000000" pitchFamily="2" charset="0"/>
              </a:rPr>
              <a:t>Python</a:t>
            </a:r>
          </a:p>
          <a:p>
            <a:r>
              <a:rPr lang="en-GB" dirty="0" err="1">
                <a:latin typeface="Montserrat" panose="00000500000000000000" pitchFamily="2" charset="0"/>
              </a:rPr>
              <a:t>PostGIS</a:t>
            </a:r>
            <a:endParaRPr lang="en-GB" dirty="0">
              <a:latin typeface="Montserrat" panose="00000500000000000000" pitchFamily="2" charset="0"/>
            </a:endParaRPr>
          </a:p>
          <a:p>
            <a:r>
              <a:rPr lang="en-GB" dirty="0">
                <a:latin typeface="Montserrat" panose="00000500000000000000" pitchFamily="2" charset="0"/>
              </a:rPr>
              <a:t>QGIS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11DFC95-F0C7-3DC6-2313-F81D22EC4E47}"/>
              </a:ext>
            </a:extLst>
          </p:cNvPr>
          <p:cNvSpPr txBox="1"/>
          <p:nvPr/>
        </p:nvSpPr>
        <p:spPr>
          <a:xfrm>
            <a:off x="2729948" y="3567960"/>
            <a:ext cx="88998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anose="00000500000000000000" pitchFamily="2" charset="0"/>
              </a:rPr>
              <a:t>SQL</a:t>
            </a:r>
          </a:p>
          <a:p>
            <a:r>
              <a:rPr lang="en-GB" dirty="0">
                <a:latin typeface="Montserrat" panose="00000500000000000000" pitchFamily="2" charset="0"/>
              </a:rPr>
              <a:t>Python</a:t>
            </a:r>
          </a:p>
          <a:p>
            <a:r>
              <a:rPr lang="en-GB" dirty="0" err="1">
                <a:latin typeface="Montserrat" panose="00000500000000000000" pitchFamily="2" charset="0"/>
              </a:rPr>
              <a:t>PostGIS</a:t>
            </a:r>
            <a:endParaRPr lang="en-GB" dirty="0">
              <a:latin typeface="Montserrat" panose="00000500000000000000" pitchFamily="2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A7B4220-CB02-7453-5D88-FB56789E72CB}"/>
              </a:ext>
            </a:extLst>
          </p:cNvPr>
          <p:cNvSpPr txBox="1"/>
          <p:nvPr/>
        </p:nvSpPr>
        <p:spPr>
          <a:xfrm>
            <a:off x="4649554" y="3567960"/>
            <a:ext cx="889987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anose="00000500000000000000" pitchFamily="2" charset="0"/>
              </a:rPr>
              <a:t>Python</a:t>
            </a:r>
          </a:p>
          <a:p>
            <a:r>
              <a:rPr lang="en-GB" dirty="0" err="1">
                <a:latin typeface="Montserrat" panose="00000500000000000000" pitchFamily="2" charset="0"/>
              </a:rPr>
              <a:t>PostGIS</a:t>
            </a:r>
            <a:endParaRPr lang="en-GB" dirty="0">
              <a:latin typeface="Montserrat" panose="00000500000000000000" pitchFamily="2" charset="0"/>
            </a:endParaRPr>
          </a:p>
          <a:p>
            <a:r>
              <a:rPr lang="en-GB" dirty="0">
                <a:latin typeface="Montserrat" panose="00000500000000000000" pitchFamily="2" charset="0"/>
              </a:rPr>
              <a:t>QGIS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F4DD51-2ABD-C311-08FA-E004476B4BE0}"/>
              </a:ext>
            </a:extLst>
          </p:cNvPr>
          <p:cNvSpPr txBox="1"/>
          <p:nvPr/>
        </p:nvSpPr>
        <p:spPr>
          <a:xfrm>
            <a:off x="6574806" y="3571554"/>
            <a:ext cx="88998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" panose="00000500000000000000" pitchFamily="2" charset="0"/>
              </a:rPr>
              <a:t>SQL</a:t>
            </a:r>
          </a:p>
          <a:p>
            <a:r>
              <a:rPr lang="en-GB" dirty="0">
                <a:latin typeface="Montserrat" panose="00000500000000000000" pitchFamily="2" charset="0"/>
              </a:rPr>
              <a:t>Python</a:t>
            </a:r>
          </a:p>
          <a:p>
            <a:r>
              <a:rPr lang="en-GB" dirty="0" err="1">
                <a:latin typeface="Montserrat" panose="00000500000000000000" pitchFamily="2" charset="0"/>
              </a:rPr>
              <a:t>PostGIS</a:t>
            </a:r>
            <a:endParaRPr lang="en-GB" dirty="0">
              <a:latin typeface="Montserrat" panose="00000500000000000000" pitchFamily="2" charset="0"/>
            </a:endParaRPr>
          </a:p>
          <a:p>
            <a:r>
              <a:rPr lang="en-GB" dirty="0">
                <a:latin typeface="Montserrat" panose="00000500000000000000" pitchFamily="2" charset="0"/>
              </a:rPr>
              <a:t>QGIS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8"/>
          <p:cNvSpPr txBox="1"/>
          <p:nvPr/>
        </p:nvSpPr>
        <p:spPr>
          <a:xfrm>
            <a:off x="5059161" y="1121842"/>
            <a:ext cx="26448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VISITOR 57</a:t>
            </a:r>
            <a:endParaRPr sz="1800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2" name="Google Shape;552;p48"/>
          <p:cNvSpPr txBox="1"/>
          <p:nvPr/>
        </p:nvSpPr>
        <p:spPr>
          <a:xfrm>
            <a:off x="5059161" y="3494172"/>
            <a:ext cx="26448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Montserrat Black"/>
                <a:ea typeface="Montserrat Black"/>
                <a:cs typeface="Montserrat Black"/>
                <a:sym typeface="Montserrat Black"/>
              </a:rPr>
              <a:t>VISITOR 68</a:t>
            </a:r>
            <a:endParaRPr sz="1800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5" name="Google Shape;555;p48"/>
          <p:cNvSpPr txBox="1"/>
          <p:nvPr/>
        </p:nvSpPr>
        <p:spPr>
          <a:xfrm>
            <a:off x="5059185" y="2237488"/>
            <a:ext cx="2644800" cy="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000000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VISITOR 67</a:t>
            </a:r>
            <a:endParaRPr sz="1800" dirty="0">
              <a:solidFill>
                <a:srgbClr val="000000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557" name="Google Shape;557;p48"/>
          <p:cNvSpPr/>
          <p:nvPr/>
        </p:nvSpPr>
        <p:spPr>
          <a:xfrm>
            <a:off x="1178136" y="1089837"/>
            <a:ext cx="1754400" cy="1438200"/>
          </a:xfrm>
          <a:prstGeom prst="parallelogram">
            <a:avLst>
              <a:gd name="adj" fmla="val 25000"/>
            </a:avLst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8" name="Google Shape;558;p48"/>
          <p:cNvSpPr>
            <a:spLocks/>
          </p:cNvSpPr>
          <p:nvPr/>
        </p:nvSpPr>
        <p:spPr>
          <a:xfrm>
            <a:off x="2237489" y="1974426"/>
            <a:ext cx="1754400" cy="1438200"/>
          </a:xfrm>
          <a:prstGeom prst="parallelogram">
            <a:avLst>
              <a:gd name="adj" fmla="val 25000"/>
            </a:avLst>
          </a:prstGeom>
          <a:solidFill>
            <a:schemeClr val="tx1"/>
          </a:solidFill>
          <a:ln w="28575" cap="flat" cmpd="sng">
            <a:solidFill>
              <a:schemeClr val="tx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</p:txBody>
      </p:sp>
      <p:cxnSp>
        <p:nvCxnSpPr>
          <p:cNvPr id="559" name="Google Shape;559;p48"/>
          <p:cNvCxnSpPr>
            <a:cxnSpLocks/>
            <a:stCxn id="557" idx="2"/>
            <a:endCxn id="551" idx="1"/>
          </p:cNvCxnSpPr>
          <p:nvPr/>
        </p:nvCxnSpPr>
        <p:spPr>
          <a:xfrm flipV="1">
            <a:off x="2752761" y="1279342"/>
            <a:ext cx="2306400" cy="529595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0" name="Google Shape;560;p48"/>
          <p:cNvCxnSpPr>
            <a:cxnSpLocks/>
            <a:stCxn id="558" idx="2"/>
            <a:endCxn id="555" idx="1"/>
          </p:cNvCxnSpPr>
          <p:nvPr/>
        </p:nvCxnSpPr>
        <p:spPr>
          <a:xfrm flipV="1">
            <a:off x="3812114" y="2394988"/>
            <a:ext cx="1247071" cy="29853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61" name="Google Shape;561;p48"/>
          <p:cNvCxnSpPr>
            <a:cxnSpLocks/>
          </p:cNvCxnSpPr>
          <p:nvPr/>
        </p:nvCxnSpPr>
        <p:spPr>
          <a:xfrm flipV="1">
            <a:off x="2280832" y="3654971"/>
            <a:ext cx="2667806" cy="352647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8" name="Google Shape;568;p48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562" name="Google Shape;562;p48"/>
          <p:cNvSpPr/>
          <p:nvPr/>
        </p:nvSpPr>
        <p:spPr>
          <a:xfrm>
            <a:off x="830613" y="2859015"/>
            <a:ext cx="1754400" cy="1438200"/>
          </a:xfrm>
          <a:prstGeom prst="parallelogram">
            <a:avLst>
              <a:gd name="adj" fmla="val 25000"/>
            </a:avLst>
          </a:prstGeom>
          <a:noFill/>
          <a:ln w="2857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  <p:sp>
        <p:nvSpPr>
          <p:cNvPr id="23" name="Google Shape;826;p55">
            <a:extLst>
              <a:ext uri="{FF2B5EF4-FFF2-40B4-BE49-F238E27FC236}">
                <a16:creationId xmlns:a16="http://schemas.microsoft.com/office/drawing/2014/main" id="{47F2C6BF-FAAC-A165-13A8-078D65E0A4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</a:t>
            </a:r>
            <a:endParaRPr dirty="0"/>
          </a:p>
        </p:txBody>
      </p:sp>
      <p:sp>
        <p:nvSpPr>
          <p:cNvPr id="25" name="Google Shape;670;p51">
            <a:extLst>
              <a:ext uri="{FF2B5EF4-FFF2-40B4-BE49-F238E27FC236}">
                <a16:creationId xmlns:a16="http://schemas.microsoft.com/office/drawing/2014/main" id="{1EB114C4-9C7F-B0B7-368B-310CE89A5245}"/>
              </a:ext>
            </a:extLst>
          </p:cNvPr>
          <p:cNvSpPr/>
          <p:nvPr/>
        </p:nvSpPr>
        <p:spPr>
          <a:xfrm>
            <a:off x="1516873" y="1281236"/>
            <a:ext cx="1009652" cy="1017301"/>
          </a:xfrm>
          <a:prstGeom prst="donut">
            <a:avLst>
              <a:gd name="adj" fmla="val 1010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671;p51">
            <a:extLst>
              <a:ext uri="{FF2B5EF4-FFF2-40B4-BE49-F238E27FC236}">
                <a16:creationId xmlns:a16="http://schemas.microsoft.com/office/drawing/2014/main" id="{6E532548-53C2-48B7-9D9A-AB0628BC43FB}"/>
              </a:ext>
            </a:extLst>
          </p:cNvPr>
          <p:cNvSpPr/>
          <p:nvPr/>
        </p:nvSpPr>
        <p:spPr>
          <a:xfrm>
            <a:off x="1520941" y="1285230"/>
            <a:ext cx="1000092" cy="1009732"/>
          </a:xfrm>
          <a:prstGeom prst="blockArc">
            <a:avLst>
              <a:gd name="adj1" fmla="val 16140837"/>
              <a:gd name="adj2" fmla="val 20132844"/>
              <a:gd name="adj3" fmla="val 9671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690;p51">
            <a:extLst>
              <a:ext uri="{FF2B5EF4-FFF2-40B4-BE49-F238E27FC236}">
                <a16:creationId xmlns:a16="http://schemas.microsoft.com/office/drawing/2014/main" id="{0001DCD7-4A08-DCD0-699A-084A14237B2C}"/>
              </a:ext>
            </a:extLst>
          </p:cNvPr>
          <p:cNvSpPr txBox="1">
            <a:spLocks/>
          </p:cNvSpPr>
          <p:nvPr/>
        </p:nvSpPr>
        <p:spPr>
          <a:xfrm>
            <a:off x="1592321" y="1590519"/>
            <a:ext cx="898026" cy="39682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000" b="1" dirty="0">
                <a:latin typeface="Montserrat Black" panose="00000A00000000000000" pitchFamily="2" charset="0"/>
              </a:rPr>
              <a:t>19.8%</a:t>
            </a:r>
          </a:p>
        </p:txBody>
      </p:sp>
      <p:sp>
        <p:nvSpPr>
          <p:cNvPr id="32" name="Google Shape;670;p51">
            <a:extLst>
              <a:ext uri="{FF2B5EF4-FFF2-40B4-BE49-F238E27FC236}">
                <a16:creationId xmlns:a16="http://schemas.microsoft.com/office/drawing/2014/main" id="{AE9C5ECF-1FA3-3E0F-11E6-F4FF8A6BDFDD}"/>
              </a:ext>
            </a:extLst>
          </p:cNvPr>
          <p:cNvSpPr/>
          <p:nvPr/>
        </p:nvSpPr>
        <p:spPr>
          <a:xfrm>
            <a:off x="2609863" y="2204667"/>
            <a:ext cx="1009652" cy="1017301"/>
          </a:xfrm>
          <a:prstGeom prst="donut">
            <a:avLst>
              <a:gd name="adj" fmla="val 10107"/>
            </a:avLst>
          </a:prstGeom>
          <a:noFill/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671;p51">
            <a:extLst>
              <a:ext uri="{FF2B5EF4-FFF2-40B4-BE49-F238E27FC236}">
                <a16:creationId xmlns:a16="http://schemas.microsoft.com/office/drawing/2014/main" id="{84A65AF6-2D69-A1CE-2E0B-0EFAD8BF9105}"/>
              </a:ext>
            </a:extLst>
          </p:cNvPr>
          <p:cNvSpPr/>
          <p:nvPr/>
        </p:nvSpPr>
        <p:spPr>
          <a:xfrm>
            <a:off x="2614643" y="2210202"/>
            <a:ext cx="1000092" cy="1009732"/>
          </a:xfrm>
          <a:prstGeom prst="blockArc">
            <a:avLst>
              <a:gd name="adj1" fmla="val 16140837"/>
              <a:gd name="adj2" fmla="val 20292625"/>
              <a:gd name="adj3" fmla="val 10463"/>
            </a:avLst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2"/>
              </a:solidFill>
            </a:endParaRPr>
          </a:p>
        </p:txBody>
      </p:sp>
      <p:sp>
        <p:nvSpPr>
          <p:cNvPr id="34" name="Google Shape;690;p51">
            <a:extLst>
              <a:ext uri="{FF2B5EF4-FFF2-40B4-BE49-F238E27FC236}">
                <a16:creationId xmlns:a16="http://schemas.microsoft.com/office/drawing/2014/main" id="{BCB25FEB-2ABE-6977-DDA6-3CA891E98F77}"/>
              </a:ext>
            </a:extLst>
          </p:cNvPr>
          <p:cNvSpPr txBox="1">
            <a:spLocks/>
          </p:cNvSpPr>
          <p:nvPr/>
        </p:nvSpPr>
        <p:spPr>
          <a:xfrm>
            <a:off x="2665732" y="2514905"/>
            <a:ext cx="898026" cy="39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2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" dirty="0">
                <a:solidFill>
                  <a:schemeClr val="bg1"/>
                </a:solidFill>
              </a:rPr>
              <a:t>19.5%</a:t>
            </a:r>
          </a:p>
        </p:txBody>
      </p:sp>
      <p:sp>
        <p:nvSpPr>
          <p:cNvPr id="39" name="Google Shape;670;p51">
            <a:extLst>
              <a:ext uri="{FF2B5EF4-FFF2-40B4-BE49-F238E27FC236}">
                <a16:creationId xmlns:a16="http://schemas.microsoft.com/office/drawing/2014/main" id="{654DD207-0F95-4A8C-B6A9-2FC04AEA7E1E}"/>
              </a:ext>
            </a:extLst>
          </p:cNvPr>
          <p:cNvSpPr/>
          <p:nvPr/>
        </p:nvSpPr>
        <p:spPr>
          <a:xfrm>
            <a:off x="1209922" y="3075433"/>
            <a:ext cx="1009652" cy="1017301"/>
          </a:xfrm>
          <a:prstGeom prst="donut">
            <a:avLst>
              <a:gd name="adj" fmla="val 10107"/>
            </a:avLst>
          </a:prstGeom>
          <a:noFill/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671;p51">
            <a:extLst>
              <a:ext uri="{FF2B5EF4-FFF2-40B4-BE49-F238E27FC236}">
                <a16:creationId xmlns:a16="http://schemas.microsoft.com/office/drawing/2014/main" id="{1E4B7308-6B96-C0F7-DD79-FE1C2B88C40D}"/>
              </a:ext>
            </a:extLst>
          </p:cNvPr>
          <p:cNvSpPr/>
          <p:nvPr/>
        </p:nvSpPr>
        <p:spPr>
          <a:xfrm>
            <a:off x="1213990" y="3079427"/>
            <a:ext cx="1000092" cy="1009732"/>
          </a:xfrm>
          <a:prstGeom prst="blockArc">
            <a:avLst>
              <a:gd name="adj1" fmla="val 16140837"/>
              <a:gd name="adj2" fmla="val 2197911"/>
              <a:gd name="adj3" fmla="val 9283"/>
            </a:avLst>
          </a:pr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690;p51">
            <a:extLst>
              <a:ext uri="{FF2B5EF4-FFF2-40B4-BE49-F238E27FC236}">
                <a16:creationId xmlns:a16="http://schemas.microsoft.com/office/drawing/2014/main" id="{B7B6FFEC-07D5-7EB7-CC67-41C01DEEFB19}"/>
              </a:ext>
            </a:extLst>
          </p:cNvPr>
          <p:cNvSpPr txBox="1">
            <a:spLocks/>
          </p:cNvSpPr>
          <p:nvPr/>
        </p:nvSpPr>
        <p:spPr>
          <a:xfrm>
            <a:off x="1265023" y="3384716"/>
            <a:ext cx="898026" cy="396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2000" b="0" i="0" u="none" strike="noStrike" cap="none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Montserrat Black"/>
              <a:buNone/>
              <a:defRPr sz="3000" b="0" i="0" u="none" strike="noStrike" cap="none">
                <a:solidFill>
                  <a:schemeClr val="lt2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9pPr>
          </a:lstStyle>
          <a:p>
            <a:r>
              <a:rPr lang="en" dirty="0">
                <a:solidFill>
                  <a:schemeClr val="bg1"/>
                </a:solidFill>
              </a:rPr>
              <a:t>35.5%</a:t>
            </a:r>
          </a:p>
        </p:txBody>
      </p:sp>
      <p:cxnSp>
        <p:nvCxnSpPr>
          <p:cNvPr id="50" name="Google Shape;316;p33">
            <a:extLst>
              <a:ext uri="{FF2B5EF4-FFF2-40B4-BE49-F238E27FC236}">
                <a16:creationId xmlns:a16="http://schemas.microsoft.com/office/drawing/2014/main" id="{457D9D03-7E4E-5E45-9060-973A442E992B}"/>
              </a:ext>
            </a:extLst>
          </p:cNvPr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DF9743-C3A7-4F59-F60C-B03892B649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736" b="16315"/>
          <a:stretch/>
        </p:blipFill>
        <p:spPr>
          <a:xfrm>
            <a:off x="2576976" y="2317192"/>
            <a:ext cx="3989947" cy="2142903"/>
          </a:xfrm>
          <a:prstGeom prst="rect">
            <a:avLst/>
          </a:prstGeom>
          <a:solidFill>
            <a:schemeClr val="tx2"/>
          </a:solidFill>
          <a:ln w="12700">
            <a:solidFill>
              <a:schemeClr val="bg2"/>
            </a:solidFill>
          </a:ln>
        </p:spPr>
      </p:pic>
      <p:sp>
        <p:nvSpPr>
          <p:cNvPr id="409" name="Google Shape;409;p39"/>
          <p:cNvSpPr txBox="1">
            <a:spLocks noGrp="1"/>
          </p:cNvSpPr>
          <p:nvPr>
            <p:ph type="body" idx="4294967295"/>
          </p:nvPr>
        </p:nvSpPr>
        <p:spPr>
          <a:xfrm>
            <a:off x="709750" y="1248905"/>
            <a:ext cx="7243763" cy="2041525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Some points are on the tables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Localization system has a limited error: </a:t>
            </a:r>
            <a:r>
              <a:rPr lang="en-GB" dirty="0">
                <a:latin typeface="Montserrat" panose="00000500000000000000" pitchFamily="2" charset="0"/>
                <a:sym typeface="Wingdings" panose="05000000000000000000" pitchFamily="2" charset="2"/>
              </a:rPr>
              <a:t>p</a:t>
            </a:r>
            <a:r>
              <a:rPr lang="en-GB" dirty="0">
                <a:latin typeface="Montserrat" panose="00000500000000000000" pitchFamily="2" charset="0"/>
              </a:rPr>
              <a:t>robably the user is close to the table but outside of it</a:t>
            </a:r>
          </a:p>
          <a:p>
            <a:pPr marL="285750" indent="-285750">
              <a:buClr>
                <a:schemeClr val="tx2"/>
              </a:buClr>
              <a:buSzPct val="150000"/>
              <a:buFont typeface="Arial" panose="020B0604020202020204" pitchFamily="34" charset="0"/>
              <a:buChar char="•"/>
            </a:pPr>
            <a:r>
              <a:rPr lang="en-GB" dirty="0">
                <a:latin typeface="Montserrat" panose="00000500000000000000" pitchFamily="2" charset="0"/>
              </a:rPr>
              <a:t>Points with errors            </a:t>
            </a:r>
            <a:r>
              <a:rPr lang="en-GB" dirty="0">
                <a:latin typeface="Montserrat" panose="00000500000000000000" pitchFamily="2" charset="0"/>
                <a:sym typeface="Wingdings" panose="05000000000000000000" pitchFamily="2" charset="2"/>
              </a:rPr>
              <a:t>points on the closest border of the table</a:t>
            </a:r>
            <a:endParaRPr lang="en-GB" dirty="0">
              <a:latin typeface="Montserrat" panose="00000500000000000000" pitchFamily="2" charset="0"/>
            </a:endParaRP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4294967295"/>
          </p:nvPr>
        </p:nvSpPr>
        <p:spPr>
          <a:xfrm>
            <a:off x="8472488" y="4606925"/>
            <a:ext cx="671512" cy="5651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78DD2E0B-1F03-C9EA-3E4B-2D3610E6898D}"/>
              </a:ext>
            </a:extLst>
          </p:cNvPr>
          <p:cNvCxnSpPr/>
          <p:nvPr/>
        </p:nvCxnSpPr>
        <p:spPr>
          <a:xfrm>
            <a:off x="2736476" y="1990165"/>
            <a:ext cx="423583" cy="0"/>
          </a:xfrm>
          <a:prstGeom prst="straightConnector1">
            <a:avLst/>
          </a:prstGeom>
          <a:ln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Google Shape;316;p33">
            <a:extLst>
              <a:ext uri="{FF2B5EF4-FFF2-40B4-BE49-F238E27FC236}">
                <a16:creationId xmlns:a16="http://schemas.microsoft.com/office/drawing/2014/main" id="{5B3DFA5C-1540-63ED-682C-E5B8D5E4E102}"/>
              </a:ext>
            </a:extLst>
          </p:cNvPr>
          <p:cNvCxnSpPr/>
          <p:nvPr/>
        </p:nvCxnSpPr>
        <p:spPr>
          <a:xfrm rot="10800000">
            <a:off x="5095230" y="683406"/>
            <a:ext cx="28614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" name="Google Shape;826;p55">
            <a:extLst>
              <a:ext uri="{FF2B5EF4-FFF2-40B4-BE49-F238E27FC236}">
                <a16:creationId xmlns:a16="http://schemas.microsoft.com/office/drawing/2014/main" id="{44DB1E50-8AA9-B05D-FF49-89F22D66B0FE}"/>
              </a:ext>
            </a:extLst>
          </p:cNvPr>
          <p:cNvSpPr txBox="1">
            <a:spLocks/>
          </p:cNvSpPr>
          <p:nvPr/>
        </p:nvSpPr>
        <p:spPr>
          <a:xfrm>
            <a:off x="709750" y="479743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kumimoji="0" lang="en" sz="2800" b="0" i="0" u="none" strike="noStrike" kern="0" cap="none" spc="0" normalizeH="0" baseline="0" noProof="0" dirty="0">
                <a:ln>
                  <a:noFill/>
                </a:ln>
                <a:solidFill>
                  <a:srgbClr val="FAAC0D"/>
                </a:solidFill>
                <a:effectLst/>
                <a:uLnTx/>
                <a:uFillTx/>
                <a:latin typeface="Montserrat Black"/>
                <a:sym typeface="Montserrat Black"/>
              </a:rPr>
              <a:t>PRE-PROCESSING</a:t>
            </a:r>
            <a:endParaRPr lang="en-GB" b="1" dirty="0">
              <a:solidFill>
                <a:schemeClr val="tx2"/>
              </a:solidFill>
              <a:latin typeface="Montserrat  "/>
            </a:endParaRPr>
          </a:p>
        </p:txBody>
      </p:sp>
    </p:spTree>
    <p:extLst>
      <p:ext uri="{BB962C8B-B14F-4D97-AF65-F5344CB8AC3E}">
        <p14:creationId xmlns:p14="http://schemas.microsoft.com/office/powerpoint/2010/main" val="3397073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39"/>
          <p:cNvSpPr txBox="1">
            <a:spLocks noGrp="1"/>
          </p:cNvSpPr>
          <p:nvPr>
            <p:ph type="body" idx="1"/>
          </p:nvPr>
        </p:nvSpPr>
        <p:spPr>
          <a:xfrm>
            <a:off x="712230" y="1027026"/>
            <a:ext cx="4794341" cy="505936"/>
          </a:xfrm>
          <a:prstGeom prst="rect">
            <a:avLst/>
          </a:prstGeom>
          <a:ln w="12700">
            <a:solidFill>
              <a:schemeClr val="tx2"/>
            </a:solidFill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>
              <a:buNone/>
            </a:pPr>
            <a:r>
              <a:rPr lang="en-GB" dirty="0">
                <a:latin typeface="Montserrat" panose="00000500000000000000" pitchFamily="2" charset="0"/>
              </a:rPr>
              <a:t>CREATE TABLE IF NOT EXISTS person_57_refined as     </a:t>
            </a:r>
          </a:p>
          <a:p>
            <a:pPr marL="0" indent="0">
              <a:buNone/>
            </a:pPr>
            <a:r>
              <a:rPr lang="en-GB" dirty="0">
                <a:latin typeface="Montserrat" panose="00000500000000000000" pitchFamily="2" charset="0"/>
              </a:rPr>
              <a:t>	(SELECT * FROM person_57)</a:t>
            </a:r>
          </a:p>
        </p:txBody>
      </p:sp>
      <p:sp>
        <p:nvSpPr>
          <p:cNvPr id="414" name="Google Shape;414;p39"/>
          <p:cNvSpPr txBox="1">
            <a:spLocks noGrp="1"/>
          </p:cNvSpPr>
          <p:nvPr>
            <p:ph type="sldNum" idx="12"/>
          </p:nvPr>
        </p:nvSpPr>
        <p:spPr>
          <a:xfrm>
            <a:off x="8472449" y="4607079"/>
            <a:ext cx="6714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2" name="Google Shape;294;p33">
            <a:extLst>
              <a:ext uri="{FF2B5EF4-FFF2-40B4-BE49-F238E27FC236}">
                <a16:creationId xmlns:a16="http://schemas.microsoft.com/office/drawing/2014/main" id="{D8329968-3FAB-9F53-1213-AD57DED23C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749" y="478659"/>
            <a:ext cx="7724400" cy="5655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PRE-PROCESSING - SQL</a:t>
            </a:r>
            <a:endParaRPr dirty="0"/>
          </a:p>
        </p:txBody>
      </p:sp>
      <p:cxnSp>
        <p:nvCxnSpPr>
          <p:cNvPr id="6" name="Google Shape;316;p33">
            <a:extLst>
              <a:ext uri="{FF2B5EF4-FFF2-40B4-BE49-F238E27FC236}">
                <a16:creationId xmlns:a16="http://schemas.microsoft.com/office/drawing/2014/main" id="{9A87AD43-4557-8BD0-F459-71AFB8536A37}"/>
              </a:ext>
            </a:extLst>
          </p:cNvPr>
          <p:cNvCxnSpPr>
            <a:cxnSpLocks/>
          </p:cNvCxnSpPr>
          <p:nvPr/>
        </p:nvCxnSpPr>
        <p:spPr>
          <a:xfrm flipH="1">
            <a:off x="5506571" y="683406"/>
            <a:ext cx="2450059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1EFB6D2-9323-3A04-0B2C-5D15C51C0DB1}"/>
              </a:ext>
            </a:extLst>
          </p:cNvPr>
          <p:cNvSpPr txBox="1"/>
          <p:nvPr/>
        </p:nvSpPr>
        <p:spPr>
          <a:xfrm>
            <a:off x="709749" y="1657372"/>
            <a:ext cx="7513128" cy="1384995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CREATE TABLE IF NOT EXISTS intersection_tables_57 as     </a:t>
            </a:r>
          </a:p>
          <a:p>
            <a:r>
              <a:rPr lang="en-GB" dirty="0">
                <a:latin typeface="Montserrat  "/>
              </a:rPr>
              <a:t>	(SELECT DISTINCT p1.id, p1.geom as </a:t>
            </a:r>
            <a:r>
              <a:rPr lang="en-GB" dirty="0" err="1">
                <a:latin typeface="Montserrat  "/>
              </a:rPr>
              <a:t>geom</a:t>
            </a:r>
            <a:r>
              <a:rPr lang="en-GB" dirty="0">
                <a:latin typeface="Montserrat  "/>
              </a:rPr>
              <a:t>    </a:t>
            </a:r>
          </a:p>
          <a:p>
            <a:r>
              <a:rPr lang="en-GB" dirty="0">
                <a:latin typeface="Montserrat  "/>
              </a:rPr>
              <a:t>	FROM person_57 as p1    </a:t>
            </a:r>
          </a:p>
          <a:p>
            <a:r>
              <a:rPr lang="en-GB" dirty="0">
                <a:latin typeface="Montserrat  "/>
              </a:rPr>
              <a:t>	WHERE p1.geom in    </a:t>
            </a:r>
          </a:p>
          <a:p>
            <a:r>
              <a:rPr lang="en-GB" dirty="0">
                <a:latin typeface="Montserrat  "/>
              </a:rPr>
              <a:t>		(SELECT DISTINCT </a:t>
            </a:r>
            <a:r>
              <a:rPr lang="en-GB" dirty="0" err="1">
                <a:latin typeface="Montserrat  "/>
              </a:rPr>
              <a:t>st_intersection</a:t>
            </a:r>
            <a:r>
              <a:rPr lang="en-GB" dirty="0">
                <a:latin typeface="Montserrat  "/>
              </a:rPr>
              <a:t>(p1.geom, </a:t>
            </a:r>
            <a:r>
              <a:rPr lang="en-GB" dirty="0" err="1">
                <a:latin typeface="Montserrat  "/>
              </a:rPr>
              <a:t>t.geom</a:t>
            </a:r>
            <a:r>
              <a:rPr lang="en-GB" dirty="0">
                <a:latin typeface="Montserrat  "/>
              </a:rPr>
              <a:t>) as </a:t>
            </a:r>
            <a:r>
              <a:rPr lang="en-GB" dirty="0" err="1">
                <a:latin typeface="Montserrat  "/>
              </a:rPr>
              <a:t>geom</a:t>
            </a:r>
            <a:r>
              <a:rPr lang="en-GB" dirty="0">
                <a:latin typeface="Montserrat  "/>
              </a:rPr>
              <a:t>        		FROM person_57 as p1, tables as t))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799A1A-8730-5902-D7D7-4DED1C29B651}"/>
              </a:ext>
            </a:extLst>
          </p:cNvPr>
          <p:cNvSpPr txBox="1"/>
          <p:nvPr/>
        </p:nvSpPr>
        <p:spPr>
          <a:xfrm>
            <a:off x="709749" y="3166777"/>
            <a:ext cx="6981971" cy="1169551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wrap="square">
            <a:spAutoFit/>
          </a:bodyPr>
          <a:lstStyle/>
          <a:p>
            <a:r>
              <a:rPr lang="en-GB" dirty="0">
                <a:latin typeface="Montserrat  "/>
              </a:rPr>
              <a:t>CREATE TABLE IF NOT EXISTS closest_points_57 as     	</a:t>
            </a:r>
          </a:p>
          <a:p>
            <a:r>
              <a:rPr lang="en-GB" dirty="0">
                <a:latin typeface="Montserrat  "/>
              </a:rPr>
              <a:t>	(SELECT DISTINCT p.id, </a:t>
            </a:r>
          </a:p>
          <a:p>
            <a:r>
              <a:rPr lang="en-GB" dirty="0">
                <a:latin typeface="Montserrat  "/>
              </a:rPr>
              <a:t>		</a:t>
            </a:r>
            <a:r>
              <a:rPr lang="en-GB" dirty="0" err="1">
                <a:latin typeface="Montserrat  "/>
              </a:rPr>
              <a:t>st_closestpoint</a:t>
            </a:r>
            <a:r>
              <a:rPr lang="en-GB" dirty="0">
                <a:latin typeface="Montserrat  "/>
              </a:rPr>
              <a:t>(</a:t>
            </a:r>
            <a:r>
              <a:rPr lang="en-GB" dirty="0" err="1">
                <a:latin typeface="Montserrat  "/>
              </a:rPr>
              <a:t>st_boundary</a:t>
            </a:r>
            <a:r>
              <a:rPr lang="en-GB" dirty="0">
                <a:latin typeface="Montserrat  "/>
              </a:rPr>
              <a:t>(</a:t>
            </a:r>
            <a:r>
              <a:rPr lang="en-GB" dirty="0" err="1">
                <a:latin typeface="Montserrat  "/>
              </a:rPr>
              <a:t>t.geom</a:t>
            </a:r>
            <a:r>
              <a:rPr lang="en-GB" dirty="0">
                <a:latin typeface="Montserrat  "/>
              </a:rPr>
              <a:t>), 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) as </a:t>
            </a:r>
            <a:r>
              <a:rPr lang="en-GB" dirty="0" err="1">
                <a:latin typeface="Montserrat  "/>
              </a:rPr>
              <a:t>geom</a:t>
            </a:r>
            <a:r>
              <a:rPr lang="en-GB" dirty="0">
                <a:latin typeface="Montserrat  "/>
              </a:rPr>
              <a:t>    </a:t>
            </a:r>
          </a:p>
          <a:p>
            <a:r>
              <a:rPr lang="en-GB" dirty="0">
                <a:latin typeface="Montserrat  "/>
              </a:rPr>
              <a:t>	FROM intersection_tables_57 as p, tables as t    </a:t>
            </a:r>
          </a:p>
          <a:p>
            <a:r>
              <a:rPr lang="en-GB" dirty="0">
                <a:latin typeface="Montserrat  "/>
              </a:rPr>
              <a:t>	WHERE </a:t>
            </a:r>
            <a:r>
              <a:rPr lang="en-GB" dirty="0" err="1">
                <a:latin typeface="Montserrat  "/>
              </a:rPr>
              <a:t>st_intersects</a:t>
            </a:r>
            <a:r>
              <a:rPr lang="en-GB" dirty="0">
                <a:latin typeface="Montserrat  "/>
              </a:rPr>
              <a:t>(</a:t>
            </a:r>
            <a:r>
              <a:rPr lang="en-GB" dirty="0" err="1">
                <a:latin typeface="Montserrat  "/>
              </a:rPr>
              <a:t>p.geom</a:t>
            </a:r>
            <a:r>
              <a:rPr lang="en-GB" dirty="0">
                <a:latin typeface="Montserrat  "/>
              </a:rPr>
              <a:t>, </a:t>
            </a:r>
            <a:r>
              <a:rPr lang="en-GB" dirty="0" err="1">
                <a:latin typeface="Montserrat  "/>
              </a:rPr>
              <a:t>t.geom</a:t>
            </a:r>
            <a:r>
              <a:rPr lang="en-GB" dirty="0">
                <a:latin typeface="Montserrat  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834372357"/>
      </p:ext>
    </p:extLst>
  </p:cSld>
  <p:clrMapOvr>
    <a:masterClrMapping/>
  </p:clrMapOvr>
</p:sld>
</file>

<file path=ppt/theme/theme1.xml><?xml version="1.0" encoding="utf-8"?>
<a:theme xmlns:a="http://schemas.openxmlformats.org/drawingml/2006/main" name="Theater Play Pitch Deck by Slidesgo">
  <a:themeElements>
    <a:clrScheme name="Simple Light">
      <a:dk1>
        <a:srgbClr val="FFFFFF"/>
      </a:dk1>
      <a:lt1>
        <a:srgbClr val="000000"/>
      </a:lt1>
      <a:dk2>
        <a:srgbClr val="434343"/>
      </a:dk2>
      <a:lt2>
        <a:srgbClr val="FAAC0D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1298</Words>
  <Application>Microsoft Office PowerPoint</Application>
  <PresentationFormat>On-screen Show (16:9)</PresentationFormat>
  <Paragraphs>255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Montserrat;900</vt:lpstr>
      <vt:lpstr>Montserrat Black</vt:lpstr>
      <vt:lpstr>Arial</vt:lpstr>
      <vt:lpstr>Montserrat</vt:lpstr>
      <vt:lpstr>Courier New</vt:lpstr>
      <vt:lpstr>Roboto</vt:lpstr>
      <vt:lpstr>Montserrat ExtraBold</vt:lpstr>
      <vt:lpstr>Montserrat  </vt:lpstr>
      <vt:lpstr>Theater Play Pitch Deck by Slidesgo</vt:lpstr>
      <vt:lpstr>STAY POINT DETECTION IN A MUSEUM</vt:lpstr>
      <vt:lpstr>TABLE OF CONTENTS</vt:lpstr>
      <vt:lpstr>PROBLEM TO SOLVE</vt:lpstr>
      <vt:lpstr>PROBLEM IN OUR PROJECT</vt:lpstr>
      <vt:lpstr>DATASET</vt:lpstr>
      <vt:lpstr>IMPLEMENTATION &amp; RESULTS</vt:lpstr>
      <vt:lpstr>PRE-PROCESSING</vt:lpstr>
      <vt:lpstr>PowerPoint Presentation</vt:lpstr>
      <vt:lpstr>PRE-PROCESSING - SQL</vt:lpstr>
      <vt:lpstr>PRE-PROCESSING - SQL</vt:lpstr>
      <vt:lpstr>ALGORITHM</vt:lpstr>
      <vt:lpstr>RESULTS</vt:lpstr>
      <vt:lpstr>RESULTS </vt:lpstr>
      <vt:lpstr>RESULTS </vt:lpstr>
      <vt:lpstr>FURTHER EXPERIMENTS</vt:lpstr>
      <vt:lpstr>FURTHER EXPERIMENTS</vt:lpstr>
      <vt:lpstr>FURTHER EXPERIMENTS</vt:lpstr>
      <vt:lpstr>FURTHER EXPERIMENTS</vt:lpstr>
      <vt:lpstr>IDENTIFICATION OF  VISITED EXHIBITS</vt:lpstr>
      <vt:lpstr>IDENTIFICATION OF  VISITED EXHIBITS</vt:lpstr>
      <vt:lpstr>IDENTIFICATION OF  VISITED EXHIBITS</vt:lpstr>
      <vt:lpstr>IDENTIFICATION OF  VISITED EXHIBITS</vt:lpstr>
      <vt:lpstr>SUMMARY</vt:lpstr>
      <vt:lpstr>IDENTIFICATION OF  VISITED EXHIBITS</vt:lpstr>
      <vt:lpstr>IDENTIFICATION OF  VISITED EXHIBITS</vt:lpstr>
      <vt:lpstr>IDENTIFICATION OF  VISITED EXHIBITS</vt:lpstr>
      <vt:lpstr>IDENTIFICATION OF  VISITED EXHIBITS</vt:lpstr>
      <vt:lpstr>IDENTIFICATION OF  VISITED EXHIBITS</vt:lpstr>
      <vt:lpstr>SUMMARY</vt:lpstr>
      <vt:lpstr>CONCLUSION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STAY POINT DETECTION IN A MUSEUM</dc:title>
  <cp:lastModifiedBy>JASPREET KAUR</cp:lastModifiedBy>
  <cp:revision>12</cp:revision>
  <dcterms:modified xsi:type="dcterms:W3CDTF">2022-06-21T21:24:04Z</dcterms:modified>
</cp:coreProperties>
</file>